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6E6"/>
    <a:srgbClr val="E6E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F1D099-6A5A-4EF6-8AC8-40A4D3F2762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35402191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1D099-6A5A-4EF6-8AC8-40A4D3F2762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3928539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1D099-6A5A-4EF6-8AC8-40A4D3F2762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21976162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1D099-6A5A-4EF6-8AC8-40A4D3F2762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10396810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F1D099-6A5A-4EF6-8AC8-40A4D3F2762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27065656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F1D099-6A5A-4EF6-8AC8-40A4D3F27627}"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42229638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F1D099-6A5A-4EF6-8AC8-40A4D3F27627}" type="datetimeFigureOut">
              <a:rPr lang="en-US" smtClean="0"/>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26527204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F1D099-6A5A-4EF6-8AC8-40A4D3F27627}"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3886448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1D099-6A5A-4EF6-8AC8-40A4D3F27627}"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35413067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1D099-6A5A-4EF6-8AC8-40A4D3F27627}"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26823952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1D099-6A5A-4EF6-8AC8-40A4D3F27627}"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F282D-5DC6-406A-A3F7-723AED5C9F80}" type="slidenum">
              <a:rPr lang="en-US" smtClean="0"/>
              <a:t>‹#›</a:t>
            </a:fld>
            <a:endParaRPr lang="en-US"/>
          </a:p>
        </p:txBody>
      </p:sp>
    </p:spTree>
    <p:extLst>
      <p:ext uri="{BB962C8B-B14F-4D97-AF65-F5344CB8AC3E}">
        <p14:creationId xmlns:p14="http://schemas.microsoft.com/office/powerpoint/2010/main" val="39266719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9000">
              <a:schemeClr val="accent2">
                <a:lumMod val="40000"/>
                <a:lumOff val="6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1D099-6A5A-4EF6-8AC8-40A4D3F27627}" type="datetimeFigureOut">
              <a:rPr lang="en-US" smtClean="0"/>
              <a:t>4/13/2016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F282D-5DC6-406A-A3F7-723AED5C9F80}" type="slidenum">
              <a:rPr lang="en-US" smtClean="0"/>
              <a:t>‹#›</a:t>
            </a:fld>
            <a:endParaRPr lang="en-US"/>
          </a:p>
        </p:txBody>
      </p:sp>
    </p:spTree>
    <p:extLst>
      <p:ext uri="{BB962C8B-B14F-4D97-AF65-F5344CB8AC3E}">
        <p14:creationId xmlns:p14="http://schemas.microsoft.com/office/powerpoint/2010/main" val="1242610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gordonstate.edu/faculty/k_guffey/English%20Project/verbs--tense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Verb Usage</a:t>
            </a:r>
            <a:endParaRPr lang="en-US" dirty="0"/>
          </a:p>
        </p:txBody>
      </p:sp>
      <p:sp>
        <p:nvSpPr>
          <p:cNvPr id="3" name="Subtitle 2"/>
          <p:cNvSpPr>
            <a:spLocks noGrp="1"/>
          </p:cNvSpPr>
          <p:nvPr>
            <p:ph type="subTitle" idx="1"/>
          </p:nvPr>
        </p:nvSpPr>
        <p:spPr/>
        <p:txBody>
          <a:bodyPr/>
          <a:lstStyle/>
          <a:p>
            <a:r>
              <a:rPr lang="en-US" dirty="0" smtClean="0"/>
              <a:t>Tenses</a:t>
            </a:r>
            <a:endParaRPr lang="en-US" dirty="0"/>
          </a:p>
        </p:txBody>
      </p:sp>
    </p:spTree>
    <p:extLst>
      <p:ext uri="{BB962C8B-B14F-4D97-AF65-F5344CB8AC3E}">
        <p14:creationId xmlns:p14="http://schemas.microsoft.com/office/powerpoint/2010/main" val="22021944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458200" cy="6172200"/>
          </a:xfrm>
        </p:spPr>
        <p:txBody>
          <a:bodyPr>
            <a:normAutofit fontScale="92500" lnSpcReduction="10000"/>
          </a:bodyPr>
          <a:lstStyle/>
          <a:p>
            <a:pPr marL="0" indent="0">
              <a:buNone/>
            </a:pPr>
            <a:r>
              <a:rPr lang="en-US" dirty="0" smtClean="0"/>
              <a:t>That’s quite a list, isn’t it?  Chances are great that you use the majority of them naturally, as an educated speaker of English, but you should read the list to be sure.  </a:t>
            </a:r>
          </a:p>
          <a:p>
            <a:pPr marL="0" indent="0">
              <a:buNone/>
            </a:pPr>
            <a:endParaRPr lang="en-US" dirty="0"/>
          </a:p>
          <a:p>
            <a:pPr marL="0" indent="0">
              <a:buNone/>
            </a:pPr>
            <a:r>
              <a:rPr lang="en-US" dirty="0" smtClean="0"/>
              <a:t>You probably think that “snuck” is the </a:t>
            </a:r>
            <a:r>
              <a:rPr lang="en-US" smtClean="0"/>
              <a:t>past tense </a:t>
            </a:r>
            <a:r>
              <a:rPr lang="en-US" dirty="0" smtClean="0"/>
              <a:t>of “sneaked,” but in reality, “snuck” isn’t a word.  Still, it shows up in dictionaries because it’s used colloquially  on a regular basis.  In fact, it may feel strange to you to say, “I sneaked into the room.”  You need to be aware that the spoken language changes faster than the written language.  What that means for students is that what SOUNDS natural may not be considered correct in formal writing.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26670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172200"/>
          </a:xfrm>
        </p:spPr>
        <p:txBody>
          <a:bodyPr>
            <a:normAutofit fontScale="77500" lnSpcReduction="20000"/>
          </a:bodyPr>
          <a:lstStyle/>
          <a:p>
            <a:pPr marL="0" indent="0">
              <a:buNone/>
            </a:pPr>
            <a:r>
              <a:rPr lang="en-US" dirty="0" smtClean="0"/>
              <a:t>The </a:t>
            </a:r>
            <a:r>
              <a:rPr lang="en-US" smtClean="0"/>
              <a:t>future tense </a:t>
            </a:r>
            <a:r>
              <a:rPr lang="en-US" dirty="0" smtClean="0"/>
              <a:t>is easier to form than the present &amp; past.  All you need is “will” + infinitive, all 6 persons are the same for every verb, &amp; there are no exceptions:</a:t>
            </a:r>
          </a:p>
          <a:p>
            <a:pPr marL="0" indent="0">
              <a:buNone/>
            </a:pPr>
            <a:endParaRPr lang="en-US" dirty="0"/>
          </a:p>
          <a:p>
            <a:pPr marL="0" indent="0">
              <a:buNone/>
            </a:pPr>
            <a:r>
              <a:rPr lang="en-US" dirty="0" smtClean="0"/>
              <a:t>I will read		he will be		we will need</a:t>
            </a:r>
          </a:p>
          <a:p>
            <a:pPr marL="0" indent="0">
              <a:buNone/>
            </a:pPr>
            <a:r>
              <a:rPr lang="en-US" dirty="0" smtClean="0"/>
              <a:t>they will help		you will drink		she will see</a:t>
            </a:r>
          </a:p>
          <a:p>
            <a:pPr marL="0" indent="0">
              <a:buNone/>
            </a:pPr>
            <a:endParaRPr lang="en-US" dirty="0"/>
          </a:p>
          <a:p>
            <a:pPr marL="0" indent="0">
              <a:buNone/>
            </a:pPr>
            <a:r>
              <a:rPr lang="en-US" dirty="0" smtClean="0"/>
              <a:t>The </a:t>
            </a:r>
            <a:r>
              <a:rPr lang="en-US" smtClean="0"/>
              <a:t>future tense </a:t>
            </a:r>
            <a:r>
              <a:rPr lang="en-US" dirty="0" smtClean="0"/>
              <a:t>is used, of course, for future actions: I will read LATER, we will see you TOMORROW.  However, we frequently use “going” + infinitive instead of the </a:t>
            </a:r>
            <a:r>
              <a:rPr lang="en-US" smtClean="0"/>
              <a:t>future tense </a:t>
            </a:r>
            <a:r>
              <a:rPr lang="en-US" dirty="0" smtClean="0"/>
              <a:t>when we talk about future actions:</a:t>
            </a:r>
          </a:p>
          <a:p>
            <a:pPr marL="0" indent="0">
              <a:buNone/>
            </a:pPr>
            <a:endParaRPr lang="en-US" dirty="0"/>
          </a:p>
          <a:p>
            <a:pPr marL="0" indent="0">
              <a:buNone/>
            </a:pPr>
            <a:r>
              <a:rPr lang="en-US" dirty="0" smtClean="0"/>
              <a:t>I am going to eat Chinese tomorrow.</a:t>
            </a:r>
          </a:p>
          <a:p>
            <a:pPr marL="0" indent="0">
              <a:buNone/>
            </a:pPr>
            <a:r>
              <a:rPr lang="en-US" dirty="0" smtClean="0"/>
              <a:t>We are going to visit our grandparents next week.</a:t>
            </a:r>
          </a:p>
          <a:p>
            <a:pPr marL="0" indent="0">
              <a:buNone/>
            </a:pPr>
            <a:endParaRPr lang="en-US" dirty="0"/>
          </a:p>
          <a:p>
            <a:pPr marL="0" indent="0">
              <a:buNone/>
            </a:pPr>
            <a:r>
              <a:rPr lang="en-US" dirty="0" smtClean="0"/>
              <a:t>In this case, although the verb is future in MEANING, technically, “am” &amp; “are” are </a:t>
            </a:r>
            <a:r>
              <a:rPr lang="en-US" smtClean="0"/>
              <a:t>PRESENT tense </a:t>
            </a:r>
            <a:r>
              <a:rPr lang="en-US" dirty="0" smtClean="0"/>
              <a:t>verbs.</a:t>
            </a:r>
            <a:endParaRPr lang="en-US" dirty="0"/>
          </a:p>
        </p:txBody>
      </p:sp>
    </p:spTree>
    <p:extLst>
      <p:ext uri="{BB962C8B-B14F-4D97-AF65-F5344CB8AC3E}">
        <p14:creationId xmlns:p14="http://schemas.microsoft.com/office/powerpoint/2010/main" val="38153471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10600" cy="6477000"/>
          </a:xfrm>
        </p:spPr>
        <p:txBody>
          <a:bodyPr>
            <a:normAutofit fontScale="85000" lnSpcReduction="20000"/>
          </a:bodyPr>
          <a:lstStyle/>
          <a:p>
            <a:pPr marL="0" indent="0">
              <a:buNone/>
            </a:pPr>
            <a:r>
              <a:rPr lang="en-US" dirty="0" smtClean="0"/>
              <a:t>Now for the </a:t>
            </a:r>
            <a:r>
              <a:rPr lang="en-US" smtClean="0"/>
              <a:t>perfect tenses</a:t>
            </a:r>
            <a:r>
              <a:rPr lang="en-US" dirty="0" smtClean="0"/>
              <a:t>.  Let’s talk about how to form them before we talk about how to use them.</a:t>
            </a:r>
          </a:p>
          <a:p>
            <a:pPr marL="0" indent="0">
              <a:buNone/>
            </a:pPr>
            <a:endParaRPr lang="en-US" dirty="0" smtClean="0"/>
          </a:p>
          <a:p>
            <a:pPr marL="0" indent="0">
              <a:buNone/>
            </a:pPr>
            <a:r>
              <a:rPr lang="en-US" dirty="0" smtClean="0"/>
              <a:t>All three </a:t>
            </a:r>
            <a:r>
              <a:rPr lang="en-US" smtClean="0"/>
              <a:t>perfect tenses </a:t>
            </a:r>
            <a:r>
              <a:rPr lang="en-US" dirty="0" smtClean="0"/>
              <a:t>are made up of one or two helping verbs + a past participle.  A past participle is one that can be used as an adjective (BROKEN chair) &amp; with the word “have” (they have BROKEN).  Figuring out what word goes after “have” is the easiest way to figure out what the past participle of a verb is:</a:t>
            </a:r>
          </a:p>
          <a:p>
            <a:pPr marL="0" indent="0">
              <a:buNone/>
            </a:pPr>
            <a:endParaRPr lang="en-US" dirty="0"/>
          </a:p>
          <a:p>
            <a:pPr marL="0" indent="0">
              <a:buNone/>
            </a:pPr>
            <a:r>
              <a:rPr lang="en-US" dirty="0" smtClean="0"/>
              <a:t>have EATEN		have SEEN		have WRITTEN</a:t>
            </a:r>
          </a:p>
          <a:p>
            <a:pPr marL="0" indent="0">
              <a:buNone/>
            </a:pPr>
            <a:r>
              <a:rPr lang="en-US" dirty="0" smtClean="0"/>
              <a:t>have STUDIED	have LAUGHED	have JUMPED</a:t>
            </a:r>
          </a:p>
          <a:p>
            <a:pPr marL="0" indent="0">
              <a:buNone/>
            </a:pPr>
            <a:endParaRPr lang="en-US" dirty="0"/>
          </a:p>
          <a:p>
            <a:pPr marL="0" indent="0">
              <a:buNone/>
            </a:pPr>
            <a:r>
              <a:rPr lang="en-US" dirty="0" smtClean="0"/>
              <a:t>You form the regular past participle exactly the same way that you form the regular </a:t>
            </a:r>
            <a:r>
              <a:rPr lang="en-US" smtClean="0"/>
              <a:t>past tense: </a:t>
            </a:r>
            <a:r>
              <a:rPr lang="en-US" dirty="0" smtClean="0"/>
              <a:t>you add -d or -ed.  Above, the 3 on the bottom are regular; the 3 on the top are irregular.</a:t>
            </a:r>
            <a:endParaRPr lang="en-US" dirty="0"/>
          </a:p>
        </p:txBody>
      </p:sp>
    </p:spTree>
    <p:extLst>
      <p:ext uri="{BB962C8B-B14F-4D97-AF65-F5344CB8AC3E}">
        <p14:creationId xmlns:p14="http://schemas.microsoft.com/office/powerpoint/2010/main" val="18480405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295400"/>
            <a:ext cx="8229600" cy="6096000"/>
          </a:xfrm>
        </p:spPr>
        <p:txBody>
          <a:bodyPr/>
          <a:lstStyle/>
          <a:p>
            <a:pPr marL="0" indent="0">
              <a:buNone/>
            </a:pPr>
            <a:r>
              <a:rPr lang="en-US" dirty="0" smtClean="0"/>
              <a:t>The list of irregular past participles is as long as the list of irregular </a:t>
            </a:r>
            <a:r>
              <a:rPr lang="en-US" smtClean="0"/>
              <a:t>past tense </a:t>
            </a:r>
            <a:r>
              <a:rPr lang="en-US" dirty="0" smtClean="0"/>
              <a:t>verbs.  Sometimes the irregular past participle is the same as the irregular </a:t>
            </a:r>
            <a:r>
              <a:rPr lang="en-US" smtClean="0"/>
              <a:t>past tense </a:t>
            </a:r>
            <a:r>
              <a:rPr lang="en-US" dirty="0" smtClean="0"/>
              <a:t>(buy—bought—(have) bought), but just as often, the two are different (freeze—froze– (have) frozen).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796329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229600" cy="1143000"/>
          </a:xfrm>
        </p:spPr>
        <p:txBody>
          <a:bodyPr/>
          <a:lstStyle/>
          <a:p>
            <a:endParaRPr lang="en-US" dirty="0"/>
          </a:p>
        </p:txBody>
      </p:sp>
      <p:sp>
        <p:nvSpPr>
          <p:cNvPr id="3" name="Content Placeholder 2"/>
          <p:cNvSpPr>
            <a:spLocks noGrp="1"/>
          </p:cNvSpPr>
          <p:nvPr>
            <p:ph idx="1"/>
          </p:nvPr>
        </p:nvSpPr>
        <p:spPr>
          <a:xfrm>
            <a:off x="304800" y="80749"/>
            <a:ext cx="8610600" cy="6781800"/>
          </a:xfrm>
        </p:spPr>
        <p:txBody>
          <a:bodyPr>
            <a:normAutofit fontScale="25000" lnSpcReduction="20000"/>
          </a:bodyPr>
          <a:lstStyle/>
          <a:p>
            <a:pPr marL="0" indent="0">
              <a:buNone/>
            </a:pPr>
            <a:r>
              <a:rPr lang="en-US" sz="6400" dirty="0" smtClean="0"/>
              <a:t>infinitive  	past participle	infinitive	past participle	infinitive	past participle</a:t>
            </a:r>
          </a:p>
          <a:p>
            <a:pPr marL="0" indent="0">
              <a:buNone/>
            </a:pPr>
            <a:endParaRPr lang="en-US" sz="6400" dirty="0"/>
          </a:p>
          <a:p>
            <a:pPr marL="0" indent="0">
              <a:buNone/>
            </a:pPr>
            <a:r>
              <a:rPr lang="en-US" sz="6400" dirty="0" smtClean="0"/>
              <a:t>arise	arisen		awake	awoken		be	was, were	</a:t>
            </a:r>
          </a:p>
          <a:p>
            <a:pPr marL="0" indent="0">
              <a:buNone/>
            </a:pPr>
            <a:r>
              <a:rPr lang="en-US" sz="6400" dirty="0" smtClean="0"/>
              <a:t>bear	borne		beat	beaten		become	became</a:t>
            </a:r>
            <a:endParaRPr lang="en-US" sz="6400" dirty="0"/>
          </a:p>
          <a:p>
            <a:pPr marL="0" indent="0">
              <a:buNone/>
            </a:pPr>
            <a:r>
              <a:rPr lang="en-US" sz="6400" dirty="0" smtClean="0"/>
              <a:t>begin	begun		bend	bent		bet	bet</a:t>
            </a:r>
          </a:p>
          <a:p>
            <a:pPr marL="0" indent="0">
              <a:buNone/>
            </a:pPr>
            <a:r>
              <a:rPr lang="en-US" sz="6400" dirty="0" smtClean="0"/>
              <a:t>bite	bit		bleed	bled		blow	blew</a:t>
            </a:r>
            <a:endParaRPr lang="en-US" sz="6400" dirty="0"/>
          </a:p>
          <a:p>
            <a:pPr marL="0" indent="0">
              <a:buNone/>
            </a:pPr>
            <a:r>
              <a:rPr lang="en-US" sz="6400" dirty="0" smtClean="0"/>
              <a:t>break	broken		bring	brought		build	built	</a:t>
            </a:r>
          </a:p>
          <a:p>
            <a:pPr marL="0" indent="0">
              <a:buNone/>
            </a:pPr>
            <a:r>
              <a:rPr lang="en-US" sz="6400" dirty="0" smtClean="0"/>
              <a:t>burn	burned OR burnt	burst	burst		buy	bought</a:t>
            </a:r>
            <a:endParaRPr lang="en-US" sz="6400" dirty="0"/>
          </a:p>
          <a:p>
            <a:pPr marL="0" indent="0">
              <a:buNone/>
            </a:pPr>
            <a:r>
              <a:rPr lang="en-US" sz="6400" dirty="0" smtClean="0"/>
              <a:t>catch	caught		choose	chosen		cling	clung	</a:t>
            </a:r>
          </a:p>
          <a:p>
            <a:pPr marL="0" indent="0">
              <a:buNone/>
            </a:pPr>
            <a:r>
              <a:rPr lang="en-US" sz="6400" dirty="0" smtClean="0"/>
              <a:t>come	come		cost	cost		creep	crept</a:t>
            </a:r>
            <a:endParaRPr lang="en-US" sz="6400" dirty="0"/>
          </a:p>
          <a:p>
            <a:pPr marL="0" indent="0">
              <a:buNone/>
            </a:pPr>
            <a:r>
              <a:rPr lang="en-US" sz="6400" dirty="0" smtClean="0"/>
              <a:t>cut	cut		deal	dealt		dig	dug</a:t>
            </a:r>
          </a:p>
          <a:p>
            <a:pPr marL="0" indent="0">
              <a:buNone/>
            </a:pPr>
            <a:r>
              <a:rPr lang="en-US" sz="6400" dirty="0" smtClean="0"/>
              <a:t>dive	dived OR dove	do	done		draw	drew</a:t>
            </a:r>
          </a:p>
          <a:p>
            <a:pPr marL="0" indent="0">
              <a:buNone/>
            </a:pPr>
            <a:r>
              <a:rPr lang="en-US" sz="6400" dirty="0" smtClean="0"/>
              <a:t>drink	drunk		drive	driven		eat	ate	</a:t>
            </a:r>
          </a:p>
          <a:p>
            <a:pPr marL="0" indent="0">
              <a:buNone/>
            </a:pPr>
            <a:r>
              <a:rPr lang="en-US" sz="6400" dirty="0" smtClean="0"/>
              <a:t>fall	fallen		feed	fed		feel	felt	</a:t>
            </a:r>
          </a:p>
          <a:p>
            <a:pPr marL="0" indent="0">
              <a:buNone/>
            </a:pPr>
            <a:r>
              <a:rPr lang="en-US" sz="6400" dirty="0" smtClean="0"/>
              <a:t>fight	fought		find	found		fit	fit		</a:t>
            </a:r>
          </a:p>
          <a:p>
            <a:pPr marL="0" indent="0">
              <a:buNone/>
            </a:pPr>
            <a:r>
              <a:rPr lang="en-US" sz="6400" dirty="0" smtClean="0"/>
              <a:t>flee	fled		fling	flung		fly	flew		</a:t>
            </a:r>
          </a:p>
          <a:p>
            <a:pPr marL="0" indent="0">
              <a:buNone/>
            </a:pPr>
            <a:r>
              <a:rPr lang="en-US" sz="6400" dirty="0" smtClean="0"/>
              <a:t>forbid	forbidden		forget	forgotten		forgive	forgave		</a:t>
            </a:r>
          </a:p>
          <a:p>
            <a:pPr marL="0" indent="0">
              <a:buNone/>
            </a:pPr>
            <a:r>
              <a:rPr lang="en-US" sz="6400" dirty="0" smtClean="0"/>
              <a:t>forgo	forgone		freeze	frozen		get	got	</a:t>
            </a:r>
          </a:p>
          <a:p>
            <a:pPr marL="0" indent="0">
              <a:buNone/>
            </a:pPr>
            <a:r>
              <a:rPr lang="en-US" sz="6400" dirty="0" smtClean="0"/>
              <a:t>give	given		go	gone		grind	ground</a:t>
            </a:r>
          </a:p>
          <a:p>
            <a:pPr marL="0" indent="0">
              <a:buNone/>
            </a:pPr>
            <a:r>
              <a:rPr lang="en-US" sz="6400" dirty="0" smtClean="0"/>
              <a:t>grow	grown		have	had		hear	heard	</a:t>
            </a:r>
          </a:p>
          <a:p>
            <a:pPr marL="0" indent="0">
              <a:buNone/>
            </a:pPr>
            <a:r>
              <a:rPr lang="en-US" sz="6400" dirty="0" smtClean="0"/>
              <a:t>hide	hidden		hit	hit		hold	held		</a:t>
            </a:r>
          </a:p>
          <a:p>
            <a:pPr marL="0" indent="0">
              <a:buNone/>
            </a:pPr>
            <a:r>
              <a:rPr lang="en-US" sz="6400" dirty="0" smtClean="0"/>
              <a:t>hurt	hurt		keep	kept		kneel	knelt</a:t>
            </a:r>
          </a:p>
          <a:p>
            <a:pPr marL="0" indent="0">
              <a:buNone/>
            </a:pPr>
            <a:r>
              <a:rPr lang="en-US" sz="6400" dirty="0" smtClean="0"/>
              <a:t>knit	knit		know	known		lay	laid		</a:t>
            </a:r>
          </a:p>
          <a:p>
            <a:pPr marL="0" indent="0">
              <a:buNone/>
            </a:pPr>
            <a:r>
              <a:rPr lang="en-US" sz="6400" dirty="0" smtClean="0"/>
              <a:t>lead	led		leap	leapt OR leaped	leave	left		</a:t>
            </a:r>
          </a:p>
          <a:p>
            <a:pPr marL="0" indent="0">
              <a:buNone/>
            </a:pPr>
            <a:r>
              <a:rPr lang="en-US" sz="6400" dirty="0" smtClean="0"/>
              <a:t>lend	lent		let	let		lie (down)	lain		</a:t>
            </a:r>
          </a:p>
          <a:p>
            <a:pPr marL="0" indent="0">
              <a:buNone/>
            </a:pPr>
            <a:r>
              <a:rPr lang="en-US" sz="6400" dirty="0" smtClean="0"/>
              <a:t>light	lit OR lighted	lose	lost		make	made		</a:t>
            </a:r>
          </a:p>
          <a:p>
            <a:pPr marL="0" indent="0">
              <a:buNone/>
            </a:pPr>
            <a:r>
              <a:rPr lang="en-US" sz="6400" dirty="0" smtClean="0"/>
              <a:t>mean	meant		meet	met</a:t>
            </a:r>
          </a:p>
        </p:txBody>
      </p:sp>
    </p:spTree>
    <p:extLst>
      <p:ext uri="{BB962C8B-B14F-4D97-AF65-F5344CB8AC3E}">
        <p14:creationId xmlns:p14="http://schemas.microsoft.com/office/powerpoint/2010/main" val="38398900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685800"/>
            <a:ext cx="8229600" cy="1143000"/>
          </a:xfrm>
        </p:spPr>
        <p:txBody>
          <a:bodyPr/>
          <a:lstStyle/>
          <a:p>
            <a:endParaRPr lang="en-US" dirty="0"/>
          </a:p>
        </p:txBody>
      </p:sp>
      <p:sp>
        <p:nvSpPr>
          <p:cNvPr id="3" name="Content Placeholder 2"/>
          <p:cNvSpPr>
            <a:spLocks noGrp="1"/>
          </p:cNvSpPr>
          <p:nvPr>
            <p:ph idx="1"/>
          </p:nvPr>
        </p:nvSpPr>
        <p:spPr>
          <a:xfrm>
            <a:off x="457200" y="152400"/>
            <a:ext cx="8686800" cy="6705600"/>
          </a:xfrm>
        </p:spPr>
        <p:txBody>
          <a:bodyPr>
            <a:noAutofit/>
          </a:bodyPr>
          <a:lstStyle/>
          <a:p>
            <a:pPr marL="0" indent="0">
              <a:buNone/>
            </a:pPr>
            <a:r>
              <a:rPr lang="en-US" sz="1600" dirty="0" smtClean="0"/>
              <a:t>infinitive   	past participle	infinitive	past participle	infinitive	past participle</a:t>
            </a:r>
          </a:p>
          <a:p>
            <a:pPr marL="0" indent="0">
              <a:buNone/>
            </a:pPr>
            <a:endParaRPr lang="en-US" sz="700" dirty="0"/>
          </a:p>
          <a:p>
            <a:pPr marL="0" indent="0">
              <a:buNone/>
            </a:pPr>
            <a:r>
              <a:rPr lang="en-US" sz="1600" dirty="0" smtClean="0"/>
              <a:t>pay	paid		put	put		quit	quit	</a:t>
            </a:r>
          </a:p>
          <a:p>
            <a:pPr marL="0" indent="0">
              <a:buNone/>
            </a:pPr>
            <a:r>
              <a:rPr lang="en-US" sz="1600" dirty="0" smtClean="0"/>
              <a:t>read	read		ride	ridden		ring	rung	</a:t>
            </a:r>
          </a:p>
          <a:p>
            <a:pPr marL="0" indent="0">
              <a:buNone/>
            </a:pPr>
            <a:r>
              <a:rPr lang="en-US" sz="1600" dirty="0" smtClean="0"/>
              <a:t>rise	risen		run	run		say	said</a:t>
            </a:r>
            <a:endParaRPr lang="en-US" sz="1600" dirty="0"/>
          </a:p>
          <a:p>
            <a:pPr marL="0" indent="0">
              <a:buNone/>
            </a:pPr>
            <a:r>
              <a:rPr lang="en-US" sz="1600" dirty="0" smtClean="0"/>
              <a:t>see	seen		seek	sought		sell	sold	</a:t>
            </a:r>
          </a:p>
          <a:p>
            <a:pPr marL="0" indent="0">
              <a:buNone/>
            </a:pPr>
            <a:r>
              <a:rPr lang="en-US" sz="1600" dirty="0" smtClean="0"/>
              <a:t>send	sent		set	set		shake	shaken</a:t>
            </a:r>
            <a:endParaRPr lang="en-US" sz="1600" dirty="0"/>
          </a:p>
          <a:p>
            <a:pPr marL="0" indent="0">
              <a:buNone/>
            </a:pPr>
            <a:r>
              <a:rPr lang="en-US" sz="1600" dirty="0" smtClean="0"/>
              <a:t>shear	shorn		shine	shined OR shone	shoot	shot</a:t>
            </a:r>
            <a:endParaRPr lang="en-US" sz="1600" dirty="0"/>
          </a:p>
          <a:p>
            <a:pPr marL="0" indent="0">
              <a:buNone/>
            </a:pPr>
            <a:r>
              <a:rPr lang="en-US" sz="1600" dirty="0" smtClean="0"/>
              <a:t>shrink	shrunk		shut	shut		sing	sung</a:t>
            </a:r>
            <a:endParaRPr lang="en-US" sz="1600" dirty="0"/>
          </a:p>
          <a:p>
            <a:pPr marL="0" indent="0">
              <a:buNone/>
            </a:pPr>
            <a:r>
              <a:rPr lang="en-US" sz="1600" dirty="0" smtClean="0"/>
              <a:t>sink	stunk		sit	sat		slay	slain</a:t>
            </a:r>
            <a:endParaRPr lang="en-US" sz="1600" dirty="0"/>
          </a:p>
          <a:p>
            <a:pPr marL="0" indent="0">
              <a:buNone/>
            </a:pPr>
            <a:r>
              <a:rPr lang="en-US" sz="1600" dirty="0" smtClean="0"/>
              <a:t>sleep	slept		slide	slid		speak	spoken</a:t>
            </a:r>
            <a:endParaRPr lang="en-US" sz="1600" dirty="0"/>
          </a:p>
          <a:p>
            <a:pPr marL="0" indent="0">
              <a:buNone/>
            </a:pPr>
            <a:r>
              <a:rPr lang="en-US" sz="1600" dirty="0" smtClean="0"/>
              <a:t>speed	sped		spend	spent		spin	spun	</a:t>
            </a:r>
          </a:p>
          <a:p>
            <a:pPr marL="0" indent="0">
              <a:buNone/>
            </a:pPr>
            <a:r>
              <a:rPr lang="en-US" sz="1600" dirty="0" smtClean="0"/>
              <a:t>spit	spit		split	split		spread	spread	</a:t>
            </a:r>
          </a:p>
          <a:p>
            <a:pPr marL="0" indent="0">
              <a:buNone/>
            </a:pPr>
            <a:r>
              <a:rPr lang="en-US" sz="1600" dirty="0" smtClean="0"/>
              <a:t>spring	sprung		stand	stood		steal	stolen</a:t>
            </a:r>
            <a:endParaRPr lang="en-US" sz="1600" dirty="0"/>
          </a:p>
          <a:p>
            <a:pPr marL="0" indent="0">
              <a:buNone/>
            </a:pPr>
            <a:r>
              <a:rPr lang="en-US" sz="1600" dirty="0" smtClean="0"/>
              <a:t>stick	stuck		sting	stung		stink	stunk</a:t>
            </a:r>
            <a:endParaRPr lang="en-US" sz="1600" dirty="0"/>
          </a:p>
          <a:p>
            <a:pPr marL="0" indent="0">
              <a:buNone/>
            </a:pPr>
            <a:r>
              <a:rPr lang="en-US" sz="1600" dirty="0" smtClean="0"/>
              <a:t>strike	struck		strive	striven		swear	sworn</a:t>
            </a:r>
            <a:endParaRPr lang="en-US" sz="1600" dirty="0"/>
          </a:p>
          <a:p>
            <a:pPr marL="0" indent="0">
              <a:buNone/>
            </a:pPr>
            <a:r>
              <a:rPr lang="en-US" sz="1600" dirty="0" smtClean="0"/>
              <a:t>sweep	swept		swim	swum		swing	swung</a:t>
            </a:r>
            <a:endParaRPr lang="en-US" sz="1600" dirty="0"/>
          </a:p>
          <a:p>
            <a:pPr marL="0" indent="0">
              <a:buNone/>
            </a:pPr>
            <a:r>
              <a:rPr lang="en-US" sz="1600" dirty="0" smtClean="0"/>
              <a:t>take	taken		teach	taught		tear	torn</a:t>
            </a:r>
            <a:endParaRPr lang="en-US" sz="1600" dirty="0"/>
          </a:p>
          <a:p>
            <a:pPr marL="0" indent="0">
              <a:buNone/>
            </a:pPr>
            <a:r>
              <a:rPr lang="en-US" sz="1600" dirty="0" smtClean="0"/>
              <a:t>tell	told		think	thought		throw	thrown</a:t>
            </a:r>
            <a:endParaRPr lang="en-US" sz="1600" dirty="0"/>
          </a:p>
          <a:p>
            <a:pPr marL="0" indent="0">
              <a:buNone/>
            </a:pPr>
            <a:r>
              <a:rPr lang="en-US" sz="1600" dirty="0" smtClean="0"/>
              <a:t>undergo	undergone		understand understood	upset	upset</a:t>
            </a:r>
            <a:endParaRPr lang="en-US" sz="1600" dirty="0"/>
          </a:p>
          <a:p>
            <a:pPr marL="0" indent="0">
              <a:buNone/>
            </a:pPr>
            <a:r>
              <a:rPr lang="en-US" sz="1600" dirty="0" smtClean="0"/>
              <a:t>wake	woken		wear	worn		weave	woven</a:t>
            </a:r>
            <a:endParaRPr lang="en-US" sz="1600" dirty="0"/>
          </a:p>
          <a:p>
            <a:pPr marL="0" indent="0">
              <a:buNone/>
            </a:pPr>
            <a:r>
              <a:rPr lang="en-US" sz="1600" dirty="0" smtClean="0"/>
              <a:t>weep	wept		win	won		wind	wound</a:t>
            </a:r>
            <a:endParaRPr lang="en-US" sz="1600" dirty="0"/>
          </a:p>
          <a:p>
            <a:pPr marL="0" indent="0">
              <a:buNone/>
            </a:pPr>
            <a:r>
              <a:rPr lang="en-US" sz="1600" dirty="0" smtClean="0"/>
              <a:t>withdraw withdrawn		wring	wrung		write	written</a:t>
            </a:r>
            <a:endParaRPr lang="en-US" sz="1600" dirty="0"/>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3561826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81000"/>
            <a:ext cx="8534400" cy="6248400"/>
          </a:xfrm>
        </p:spPr>
        <p:txBody>
          <a:bodyPr>
            <a:normAutofit fontScale="62500" lnSpcReduction="20000"/>
          </a:bodyPr>
          <a:lstStyle/>
          <a:p>
            <a:pPr marL="0" indent="0">
              <a:buNone/>
            </a:pPr>
            <a:r>
              <a:rPr lang="en-US" dirty="0" smtClean="0"/>
              <a:t>A couple of errors that college students (as well as other people) tend to make is “has drank.”  “Drank” is past tense, but “drunk” is the past participle, so it’s “has drunk.”  Also, it’s not uncommon to hear “has went.”  Again, “went” is a past tense form; the past participle is “gone,” so the correct form is “has gone.”</a:t>
            </a:r>
          </a:p>
          <a:p>
            <a:pPr marL="0" indent="0">
              <a:buNone/>
            </a:pPr>
            <a:endParaRPr lang="en-US" dirty="0"/>
          </a:p>
          <a:p>
            <a:pPr marL="0" indent="0">
              <a:buNone/>
            </a:pPr>
            <a:r>
              <a:rPr lang="en-US" dirty="0" smtClean="0"/>
              <a:t>“Has drank” &amp; “has went” still hurt the ears of educated people.  However, there are a couple of past participles that are incorrect in the formal written language but “sound OK” in normal speech.</a:t>
            </a:r>
          </a:p>
          <a:p>
            <a:pPr marL="0" indent="0">
              <a:buNone/>
            </a:pPr>
            <a:endParaRPr lang="en-US" dirty="0"/>
          </a:p>
          <a:p>
            <a:pPr marL="0" indent="0">
              <a:buNone/>
            </a:pPr>
            <a:r>
              <a:rPr lang="en-US" dirty="0" smtClean="0"/>
              <a:t>They had hung him for stealing cattle.</a:t>
            </a:r>
          </a:p>
          <a:p>
            <a:pPr marL="0" indent="0">
              <a:buNone/>
            </a:pPr>
            <a:endParaRPr lang="en-US" dirty="0"/>
          </a:p>
          <a:p>
            <a:pPr marL="0" indent="0">
              <a:buNone/>
            </a:pPr>
            <a:r>
              <a:rPr lang="en-US" dirty="0" smtClean="0"/>
              <a:t>“Hung” (as past tense AND as a past participle) is correct for everything EXCEPT when you’re talking about it as a form of execution.  So</a:t>
            </a:r>
          </a:p>
          <a:p>
            <a:pPr marL="0" indent="0">
              <a:buNone/>
            </a:pPr>
            <a:endParaRPr lang="en-US" dirty="0"/>
          </a:p>
          <a:p>
            <a:pPr marL="0" indent="0">
              <a:buNone/>
            </a:pPr>
            <a:r>
              <a:rPr lang="en-US" dirty="0" smtClean="0"/>
              <a:t>I hung /have hung up my coat</a:t>
            </a:r>
          </a:p>
          <a:p>
            <a:pPr marL="0" indent="0">
              <a:buNone/>
            </a:pPr>
            <a:endParaRPr lang="en-US" dirty="0"/>
          </a:p>
          <a:p>
            <a:pPr marL="0" indent="0">
              <a:buNone/>
            </a:pPr>
            <a:r>
              <a:rPr lang="en-US" dirty="0" smtClean="0"/>
              <a:t>is correct, but</a:t>
            </a:r>
          </a:p>
          <a:p>
            <a:pPr marL="0" indent="0">
              <a:buNone/>
            </a:pPr>
            <a:endParaRPr lang="en-US" dirty="0"/>
          </a:p>
          <a:p>
            <a:pPr marL="0" indent="0">
              <a:buNone/>
            </a:pPr>
            <a:r>
              <a:rPr lang="en-US" dirty="0" smtClean="0"/>
              <a:t>They hanged/had hanged him for stealing cattle</a:t>
            </a:r>
          </a:p>
          <a:p>
            <a:pPr marL="0" indent="0">
              <a:buNone/>
            </a:pPr>
            <a:endParaRPr lang="en-US" dirty="0"/>
          </a:p>
          <a:p>
            <a:pPr marL="0" indent="0">
              <a:buNone/>
            </a:pPr>
            <a:r>
              <a:rPr lang="en-US" dirty="0" smtClean="0"/>
              <a:t>is correct.</a:t>
            </a:r>
          </a:p>
          <a:p>
            <a:pPr marL="0" indent="0">
              <a:buNone/>
            </a:pPr>
            <a:endParaRPr lang="en-US" dirty="0"/>
          </a:p>
        </p:txBody>
      </p:sp>
    </p:spTree>
    <p:extLst>
      <p:ext uri="{BB962C8B-B14F-4D97-AF65-F5344CB8AC3E}">
        <p14:creationId xmlns:p14="http://schemas.microsoft.com/office/powerpoint/2010/main" val="29271784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534400" cy="6324600"/>
          </a:xfrm>
        </p:spPr>
        <p:txBody>
          <a:bodyPr>
            <a:normAutofit fontScale="62500" lnSpcReduction="20000"/>
          </a:bodyPr>
          <a:lstStyle/>
          <a:p>
            <a:pPr marL="0" indent="0">
              <a:buNone/>
            </a:pPr>
            <a:r>
              <a:rPr lang="en-US" dirty="0" smtClean="0"/>
              <a:t>Another odd case is the past participle of “prove.”  If you use it with have/has/had, the correct past participle is “proved”:</a:t>
            </a:r>
          </a:p>
          <a:p>
            <a:pPr marL="0" indent="0">
              <a:buNone/>
            </a:pPr>
            <a:endParaRPr lang="en-US" dirty="0"/>
          </a:p>
          <a:p>
            <a:pPr marL="0" indent="0">
              <a:buNone/>
            </a:pPr>
            <a:r>
              <a:rPr lang="en-US" dirty="0" smtClean="0"/>
              <a:t>I have proved my point.</a:t>
            </a:r>
          </a:p>
          <a:p>
            <a:pPr marL="0" indent="0">
              <a:buNone/>
            </a:pPr>
            <a:endParaRPr lang="en-US" dirty="0"/>
          </a:p>
          <a:p>
            <a:pPr marL="0" indent="0">
              <a:buNone/>
            </a:pPr>
            <a:r>
              <a:rPr lang="en-US" dirty="0" smtClean="0"/>
              <a:t>That probably sounds strange to you, because most people say “proven.”  But, oddly enough, “proven” IS a word, but, correctly, it’s used only as an adjective:</a:t>
            </a:r>
          </a:p>
          <a:p>
            <a:pPr marL="0" indent="0">
              <a:buNone/>
            </a:pPr>
            <a:endParaRPr lang="en-US" dirty="0"/>
          </a:p>
          <a:p>
            <a:pPr marL="0" indent="0">
              <a:buNone/>
            </a:pPr>
            <a:r>
              <a:rPr lang="en-US" dirty="0" smtClean="0"/>
              <a:t>The proven facts can be found in that article.</a:t>
            </a:r>
          </a:p>
          <a:p>
            <a:pPr marL="0" indent="0">
              <a:buNone/>
            </a:pPr>
            <a:endParaRPr lang="en-US" dirty="0"/>
          </a:p>
          <a:p>
            <a:pPr marL="0" indent="0">
              <a:buNone/>
            </a:pPr>
            <a:r>
              <a:rPr lang="en-US" dirty="0" smtClean="0"/>
              <a:t>No other verb has one past participle for have/has/had &amp; another to function as an adjective.  For all other verbs, the single past participle can do both:</a:t>
            </a:r>
          </a:p>
          <a:p>
            <a:pPr marL="0" indent="0">
              <a:buNone/>
            </a:pPr>
            <a:endParaRPr lang="en-US" dirty="0"/>
          </a:p>
          <a:p>
            <a:pPr marL="0" indent="0">
              <a:buNone/>
            </a:pPr>
            <a:r>
              <a:rPr lang="en-US" dirty="0" smtClean="0"/>
              <a:t>He has spoken for an hour.  --  The spoken word can be powerful.</a:t>
            </a:r>
          </a:p>
          <a:p>
            <a:pPr marL="0" indent="0">
              <a:buNone/>
            </a:pPr>
            <a:r>
              <a:rPr lang="en-US" dirty="0" smtClean="0"/>
              <a:t>He has broken the chair. – The broken chair needs to be discarded.</a:t>
            </a:r>
          </a:p>
          <a:p>
            <a:pPr marL="0" indent="0">
              <a:buNone/>
            </a:pPr>
            <a:r>
              <a:rPr lang="en-US" dirty="0" smtClean="0"/>
              <a:t>He has frozen the strawberries. – The frozen strawberries will be soggy.</a:t>
            </a:r>
          </a:p>
          <a:p>
            <a:pPr marL="0" indent="0">
              <a:buNone/>
            </a:pPr>
            <a:endParaRPr lang="en-US" dirty="0"/>
          </a:p>
          <a:p>
            <a:pPr marL="0" indent="0">
              <a:buNone/>
            </a:pPr>
            <a:r>
              <a:rPr lang="en-US" dirty="0" smtClean="0"/>
              <a:t>The case of proved/proven is something of an oddity, &amp; as an English student, you need to be aware of it.  However, it’s one of those things that no one but someone who loves grammar would catch.</a:t>
            </a:r>
            <a:endParaRPr lang="en-US" dirty="0"/>
          </a:p>
        </p:txBody>
      </p:sp>
    </p:spTree>
    <p:extLst>
      <p:ext uri="{BB962C8B-B14F-4D97-AF65-F5344CB8AC3E}">
        <p14:creationId xmlns:p14="http://schemas.microsoft.com/office/powerpoint/2010/main" val="42628610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839200" cy="6629400"/>
          </a:xfrm>
        </p:spPr>
        <p:txBody>
          <a:bodyPr>
            <a:normAutofit/>
          </a:bodyPr>
          <a:lstStyle/>
          <a:p>
            <a:pPr marL="0" indent="0">
              <a:buNone/>
            </a:pPr>
            <a:r>
              <a:rPr lang="en-US" sz="2400" dirty="0" smtClean="0"/>
              <a:t>Now let’s look at the 3 perfect tenses:</a:t>
            </a:r>
          </a:p>
          <a:p>
            <a:pPr marL="0" indent="0">
              <a:buNone/>
            </a:pPr>
            <a:endParaRPr lang="en-US" sz="1050" dirty="0"/>
          </a:p>
          <a:p>
            <a:pPr marL="0" indent="0">
              <a:buNone/>
            </a:pPr>
            <a:r>
              <a:rPr lang="en-US" sz="2000" dirty="0" smtClean="0"/>
              <a:t>	present perfect				past perfect		</a:t>
            </a:r>
          </a:p>
          <a:p>
            <a:pPr marL="0" indent="0">
              <a:buNone/>
            </a:pPr>
            <a:endParaRPr lang="en-US" sz="1050" dirty="0"/>
          </a:p>
          <a:p>
            <a:pPr marL="0" indent="0">
              <a:buNone/>
            </a:pPr>
            <a:r>
              <a:rPr lang="en-US" sz="2000" dirty="0" smtClean="0"/>
              <a:t>I have seen	   we have seen		I had seen	  we had seen</a:t>
            </a:r>
          </a:p>
          <a:p>
            <a:pPr marL="0" indent="0">
              <a:buNone/>
            </a:pPr>
            <a:r>
              <a:rPr lang="en-US" sz="2000" dirty="0" smtClean="0"/>
              <a:t>you have seen	   you(all) have seen	you had seen	  you(all) had seen</a:t>
            </a:r>
          </a:p>
          <a:p>
            <a:pPr marL="0" indent="0">
              <a:buNone/>
            </a:pPr>
            <a:r>
              <a:rPr lang="en-US" sz="2000" dirty="0" err="1" smtClean="0"/>
              <a:t>he,she,it</a:t>
            </a:r>
            <a:r>
              <a:rPr lang="en-US" sz="2000" dirty="0" smtClean="0"/>
              <a:t> has seen   they have seen		</a:t>
            </a:r>
            <a:r>
              <a:rPr lang="en-US" sz="2000" dirty="0" err="1" smtClean="0"/>
              <a:t>he,she,it</a:t>
            </a:r>
            <a:r>
              <a:rPr lang="en-US" sz="2000" dirty="0" smtClean="0"/>
              <a:t> had seen  they had seen</a:t>
            </a:r>
          </a:p>
          <a:p>
            <a:pPr marL="0" indent="0">
              <a:buNone/>
            </a:pPr>
            <a:endParaRPr lang="en-US" sz="1050" dirty="0"/>
          </a:p>
          <a:p>
            <a:pPr marL="0" indent="0">
              <a:buNone/>
            </a:pPr>
            <a:r>
              <a:rPr lang="en-US" sz="2000" dirty="0" smtClean="0"/>
              <a:t>				future perfect</a:t>
            </a:r>
          </a:p>
          <a:p>
            <a:pPr marL="0" indent="0">
              <a:buNone/>
            </a:pPr>
            <a:endParaRPr lang="en-US" sz="1100" dirty="0"/>
          </a:p>
          <a:p>
            <a:pPr marL="0" indent="0">
              <a:buNone/>
            </a:pPr>
            <a:r>
              <a:rPr lang="en-US" sz="2000" dirty="0" smtClean="0"/>
              <a:t>		I will have seen		we will have seen</a:t>
            </a:r>
          </a:p>
          <a:p>
            <a:pPr marL="0" indent="0">
              <a:buNone/>
            </a:pPr>
            <a:r>
              <a:rPr lang="en-US" sz="2000" dirty="0"/>
              <a:t>	</a:t>
            </a:r>
            <a:r>
              <a:rPr lang="en-US" sz="2000" dirty="0" smtClean="0"/>
              <a:t>	you will have seen	you(all) will have seen</a:t>
            </a:r>
          </a:p>
          <a:p>
            <a:pPr marL="0" indent="0">
              <a:buNone/>
            </a:pPr>
            <a:r>
              <a:rPr lang="en-US" sz="2000" dirty="0"/>
              <a:t>	</a:t>
            </a:r>
            <a:r>
              <a:rPr lang="en-US" sz="2000" dirty="0" smtClean="0"/>
              <a:t>	</a:t>
            </a:r>
            <a:r>
              <a:rPr lang="en-US" sz="2000" dirty="0" err="1" smtClean="0"/>
              <a:t>he,she,it</a:t>
            </a:r>
            <a:r>
              <a:rPr lang="en-US" sz="2000" dirty="0" smtClean="0"/>
              <a:t> will have seen	they will have seen</a:t>
            </a:r>
          </a:p>
          <a:p>
            <a:pPr marL="0" indent="0">
              <a:buNone/>
            </a:pPr>
            <a:endParaRPr lang="en-US" sz="1400" dirty="0"/>
          </a:p>
          <a:p>
            <a:pPr marL="0" indent="0">
              <a:buNone/>
            </a:pPr>
            <a:r>
              <a:rPr lang="en-US" sz="2000" dirty="0" smtClean="0"/>
              <a:t>Note that ALL perfect forms have “have,” “has,” or “had” + past participle.  The PRESENT perfect has the PRESENT of “to have” (which is “have” in every person except 3</a:t>
            </a:r>
            <a:r>
              <a:rPr lang="en-US" sz="2000" baseline="30000" dirty="0" smtClean="0"/>
              <a:t>rd</a:t>
            </a:r>
            <a:r>
              <a:rPr lang="en-US" sz="2000" dirty="0" smtClean="0"/>
              <a:t>, which is “has”), the PAST perfect has the PAST of “to have” (“had”), &amp; the FUTURE perfect has the FUTURE of “to have” (“will have”).  Forming the perfect, therefore, is simple; use the corresponding tense of “to have” + the past participle.</a:t>
            </a:r>
            <a:endParaRPr lang="en-US" sz="2000" dirty="0"/>
          </a:p>
        </p:txBody>
      </p:sp>
    </p:spTree>
    <p:extLst>
      <p:ext uri="{BB962C8B-B14F-4D97-AF65-F5344CB8AC3E}">
        <p14:creationId xmlns:p14="http://schemas.microsoft.com/office/powerpoint/2010/main" val="39959139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50800"/>
            <a:ext cx="8229600" cy="6858000"/>
          </a:xfrm>
        </p:spPr>
        <p:txBody>
          <a:bodyPr>
            <a:normAutofit fontScale="70000" lnSpcReduction="20000"/>
          </a:bodyPr>
          <a:lstStyle/>
          <a:p>
            <a:pPr marL="0" indent="0">
              <a:buNone/>
            </a:pPr>
            <a:r>
              <a:rPr lang="en-US" sz="2400" dirty="0" smtClean="0"/>
              <a:t>Before we go into the use of the perfect tenses, you need to be sure you have a grasp of the formation.</a:t>
            </a:r>
          </a:p>
          <a:p>
            <a:pPr marL="0" indent="0">
              <a:buNone/>
            </a:pPr>
            <a:endParaRPr lang="en-US" sz="1100" dirty="0"/>
          </a:p>
          <a:p>
            <a:pPr marL="0" indent="0">
              <a:buNone/>
            </a:pPr>
            <a:r>
              <a:rPr lang="en-US" sz="2400" dirty="0" smtClean="0"/>
              <a:t>Have the answer in your head, or, better yet, write it down. </a:t>
            </a:r>
          </a:p>
          <a:p>
            <a:pPr marL="0" indent="0">
              <a:buNone/>
            </a:pPr>
            <a:endParaRPr lang="en-US" sz="1100" dirty="0"/>
          </a:p>
          <a:p>
            <a:pPr marL="0" indent="0">
              <a:buNone/>
            </a:pPr>
            <a:r>
              <a:rPr lang="en-US" sz="2400" dirty="0" smtClean="0"/>
              <a:t>future perfect of “eat”</a:t>
            </a:r>
          </a:p>
          <a:p>
            <a:pPr marL="0" indent="0">
              <a:buNone/>
            </a:pPr>
            <a:r>
              <a:rPr lang="en-US" sz="2400" dirty="0" smtClean="0"/>
              <a:t>will have eaten</a:t>
            </a:r>
          </a:p>
          <a:p>
            <a:pPr marL="0" indent="0">
              <a:buNone/>
            </a:pPr>
            <a:endParaRPr lang="en-US" sz="1100" dirty="0" smtClean="0"/>
          </a:p>
          <a:p>
            <a:pPr marL="0" indent="0">
              <a:buNone/>
            </a:pPr>
            <a:r>
              <a:rPr lang="en-US" sz="2400" dirty="0" smtClean="0"/>
              <a:t>present perfect of “like”</a:t>
            </a:r>
          </a:p>
          <a:p>
            <a:pPr marL="0" indent="0">
              <a:buNone/>
            </a:pPr>
            <a:r>
              <a:rPr lang="en-US" sz="2400" dirty="0" smtClean="0"/>
              <a:t>have or (he) has liked</a:t>
            </a:r>
          </a:p>
          <a:p>
            <a:pPr marL="0" indent="0">
              <a:buNone/>
            </a:pPr>
            <a:endParaRPr lang="en-US" sz="1100" dirty="0" smtClean="0"/>
          </a:p>
          <a:p>
            <a:pPr marL="0" indent="0">
              <a:buNone/>
            </a:pPr>
            <a:r>
              <a:rPr lang="en-US" sz="2400" dirty="0" smtClean="0"/>
              <a:t>past perfect of “go”</a:t>
            </a:r>
          </a:p>
          <a:p>
            <a:pPr marL="0" indent="0">
              <a:buNone/>
            </a:pPr>
            <a:r>
              <a:rPr lang="en-US" sz="2400" dirty="0" smtClean="0"/>
              <a:t>had gone</a:t>
            </a:r>
          </a:p>
          <a:p>
            <a:pPr marL="0" indent="0">
              <a:buNone/>
            </a:pPr>
            <a:endParaRPr lang="en-US" sz="1100" dirty="0" smtClean="0"/>
          </a:p>
          <a:p>
            <a:pPr marL="0" indent="0">
              <a:buNone/>
            </a:pPr>
            <a:r>
              <a:rPr lang="en-US" sz="2400" dirty="0" smtClean="0"/>
              <a:t>present perfect of “joke”</a:t>
            </a:r>
          </a:p>
          <a:p>
            <a:pPr marL="0" indent="0">
              <a:buNone/>
            </a:pPr>
            <a:r>
              <a:rPr lang="en-US" sz="2400" dirty="0" smtClean="0"/>
              <a:t>have or (he) has joked</a:t>
            </a:r>
          </a:p>
          <a:p>
            <a:pPr marL="0" indent="0">
              <a:buNone/>
            </a:pPr>
            <a:endParaRPr lang="en-US" sz="1100" dirty="0" smtClean="0"/>
          </a:p>
          <a:p>
            <a:pPr marL="0" indent="0">
              <a:buNone/>
            </a:pPr>
            <a:r>
              <a:rPr lang="en-US" sz="2400" dirty="0" smtClean="0"/>
              <a:t>future perfect of “tell”</a:t>
            </a:r>
          </a:p>
          <a:p>
            <a:pPr marL="0" indent="0">
              <a:buNone/>
            </a:pPr>
            <a:r>
              <a:rPr lang="en-US" sz="2400" dirty="0" smtClean="0"/>
              <a:t>will have told</a:t>
            </a:r>
          </a:p>
          <a:p>
            <a:pPr marL="0" indent="0">
              <a:buNone/>
            </a:pPr>
            <a:endParaRPr lang="en-US" sz="1300" dirty="0" smtClean="0"/>
          </a:p>
          <a:p>
            <a:pPr marL="0" indent="0">
              <a:buNone/>
            </a:pPr>
            <a:r>
              <a:rPr lang="en-US" sz="2400" dirty="0" smtClean="0"/>
              <a:t>past perfect of “cry”</a:t>
            </a:r>
          </a:p>
          <a:p>
            <a:pPr marL="0" indent="0">
              <a:buNone/>
            </a:pPr>
            <a:r>
              <a:rPr lang="en-US" sz="2400" dirty="0" smtClean="0"/>
              <a:t>had cried</a:t>
            </a:r>
          </a:p>
          <a:p>
            <a:pPr marL="0" indent="0">
              <a:buNone/>
            </a:pPr>
            <a:endParaRPr lang="en-US" sz="1100" dirty="0" smtClean="0"/>
          </a:p>
          <a:p>
            <a:pPr marL="0" indent="0">
              <a:buNone/>
            </a:pPr>
            <a:r>
              <a:rPr lang="en-US" sz="2400" dirty="0" smtClean="0"/>
              <a:t>present perfect of “cut”</a:t>
            </a:r>
          </a:p>
          <a:p>
            <a:pPr marL="0" indent="0">
              <a:buNone/>
            </a:pPr>
            <a:r>
              <a:rPr lang="en-US" sz="2400" dirty="0" smtClean="0"/>
              <a:t>have or (he) has cut</a:t>
            </a:r>
          </a:p>
          <a:p>
            <a:pPr marL="0" indent="0">
              <a:buNone/>
            </a:pPr>
            <a:endParaRPr lang="en-US" sz="1300" dirty="0" smtClean="0"/>
          </a:p>
          <a:p>
            <a:pPr marL="0" indent="0">
              <a:buNone/>
            </a:pPr>
            <a:r>
              <a:rPr lang="en-US" sz="2400" dirty="0" smtClean="0"/>
              <a:t>future perfect of “meet”</a:t>
            </a:r>
          </a:p>
          <a:p>
            <a:pPr marL="0" indent="0">
              <a:buNone/>
            </a:pPr>
            <a:r>
              <a:rPr lang="en-US" sz="2400" dirty="0" smtClean="0"/>
              <a:t>will have met</a:t>
            </a:r>
          </a:p>
          <a:p>
            <a:pPr marL="0" indent="0">
              <a:buNone/>
            </a:pPr>
            <a:endParaRPr lang="en-US" sz="1300" dirty="0" smtClean="0"/>
          </a:p>
          <a:p>
            <a:pPr marL="0" indent="0">
              <a:buNone/>
            </a:pPr>
            <a:r>
              <a:rPr lang="en-US" sz="2400" dirty="0" smtClean="0"/>
              <a:t>past perfect of “reach”</a:t>
            </a:r>
          </a:p>
          <a:p>
            <a:pPr marL="0" indent="0">
              <a:buNone/>
            </a:pPr>
            <a:r>
              <a:rPr lang="en-US" sz="2400" dirty="0" smtClean="0"/>
              <a:t>had reached</a:t>
            </a:r>
            <a:endParaRPr lang="en-US" sz="2400" dirty="0"/>
          </a:p>
        </p:txBody>
      </p:sp>
    </p:spTree>
    <p:extLst>
      <p:ext uri="{BB962C8B-B14F-4D97-AF65-F5344CB8AC3E}">
        <p14:creationId xmlns:p14="http://schemas.microsoft.com/office/powerpoint/2010/main" val="35447862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fade">
                                      <p:cBhvr>
                                        <p:cTn id="35" dur="500"/>
                                        <p:tgtEl>
                                          <p:spTgt spid="3">
                                            <p:txEl>
                                              <p:pRg st="11" end="1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 calcmode="lin" valueType="num">
                                      <p:cBhvr additive="base">
                                        <p:cTn id="4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500"/>
                                        <p:tgtEl>
                                          <p:spTgt spid="3">
                                            <p:txEl>
                                              <p:pRg st="14" end="1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 calcmode="lin" valueType="num">
                                      <p:cBhvr additive="base">
                                        <p:cTn id="5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7" end="17"/>
                                            </p:txEl>
                                          </p:spTgt>
                                        </p:tgtEl>
                                        <p:attrNameLst>
                                          <p:attrName>style.visibility</p:attrName>
                                        </p:attrNameLst>
                                      </p:cBhvr>
                                      <p:to>
                                        <p:strVal val="visible"/>
                                      </p:to>
                                    </p:set>
                                    <p:animEffect transition="in" filter="fade">
                                      <p:cBhvr>
                                        <p:cTn id="57" dur="500"/>
                                        <p:tgtEl>
                                          <p:spTgt spid="3">
                                            <p:txEl>
                                              <p:pRg st="17" end="1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19" end="19"/>
                                            </p:txEl>
                                          </p:spTgt>
                                        </p:tgtEl>
                                        <p:attrNameLst>
                                          <p:attrName>style.visibility</p:attrName>
                                        </p:attrNameLst>
                                      </p:cBhvr>
                                      <p:to>
                                        <p:strVal val="visible"/>
                                      </p:to>
                                    </p:set>
                                    <p:anim calcmode="lin" valueType="num">
                                      <p:cBhvr additive="base">
                                        <p:cTn id="62"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3">
                                            <p:txEl>
                                              <p:pRg st="20" end="20"/>
                                            </p:txEl>
                                          </p:spTgt>
                                        </p:tgtEl>
                                        <p:attrNameLst>
                                          <p:attrName>style.visibility</p:attrName>
                                        </p:attrNameLst>
                                      </p:cBhvr>
                                      <p:to>
                                        <p:strVal val="visible"/>
                                      </p:to>
                                    </p:set>
                                    <p:animEffect transition="in" filter="fade">
                                      <p:cBhvr>
                                        <p:cTn id="68" dur="500"/>
                                        <p:tgtEl>
                                          <p:spTgt spid="3">
                                            <p:txEl>
                                              <p:pRg st="20" end="2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22" end="22"/>
                                            </p:txEl>
                                          </p:spTgt>
                                        </p:tgtEl>
                                        <p:attrNameLst>
                                          <p:attrName>style.visibility</p:attrName>
                                        </p:attrNameLst>
                                      </p:cBhvr>
                                      <p:to>
                                        <p:strVal val="visible"/>
                                      </p:to>
                                    </p:set>
                                    <p:anim calcmode="lin" valueType="num">
                                      <p:cBhvr additive="base">
                                        <p:cTn id="73"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3">
                                            <p:txEl>
                                              <p:pRg st="23" end="23"/>
                                            </p:txEl>
                                          </p:spTgt>
                                        </p:tgtEl>
                                        <p:attrNameLst>
                                          <p:attrName>style.visibility</p:attrName>
                                        </p:attrNameLst>
                                      </p:cBhvr>
                                      <p:to>
                                        <p:strVal val="visible"/>
                                      </p:to>
                                    </p:set>
                                    <p:animEffect transition="in" filter="fade">
                                      <p:cBhvr>
                                        <p:cTn id="79" dur="500"/>
                                        <p:tgtEl>
                                          <p:spTgt spid="3">
                                            <p:txEl>
                                              <p:pRg st="23" end="2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3">
                                            <p:txEl>
                                              <p:pRg st="25" end="25"/>
                                            </p:txEl>
                                          </p:spTgt>
                                        </p:tgtEl>
                                        <p:attrNameLst>
                                          <p:attrName>style.visibility</p:attrName>
                                        </p:attrNameLst>
                                      </p:cBhvr>
                                      <p:to>
                                        <p:strVal val="visible"/>
                                      </p:to>
                                    </p:set>
                                    <p:anim calcmode="lin" valueType="num">
                                      <p:cBhvr additive="base">
                                        <p:cTn id="84" dur="500" fill="hold"/>
                                        <p:tgtEl>
                                          <p:spTgt spid="3">
                                            <p:txEl>
                                              <p:pRg st="25" end="25"/>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3">
                                            <p:txEl>
                                              <p:pRg st="26" end="26"/>
                                            </p:txEl>
                                          </p:spTgt>
                                        </p:tgtEl>
                                        <p:attrNameLst>
                                          <p:attrName>style.visibility</p:attrName>
                                        </p:attrNameLst>
                                      </p:cBhvr>
                                      <p:to>
                                        <p:strVal val="visible"/>
                                      </p:to>
                                    </p:set>
                                    <p:animEffect transition="in" filter="fade">
                                      <p:cBhvr>
                                        <p:cTn id="90" dur="500"/>
                                        <p:tgtEl>
                                          <p:spTgt spid="3">
                                            <p:txEl>
                                              <p:pRg st="26" end="2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3">
                                            <p:txEl>
                                              <p:pRg st="28" end="28"/>
                                            </p:txEl>
                                          </p:spTgt>
                                        </p:tgtEl>
                                        <p:attrNameLst>
                                          <p:attrName>style.visibility</p:attrName>
                                        </p:attrNameLst>
                                      </p:cBhvr>
                                      <p:to>
                                        <p:strVal val="visible"/>
                                      </p:to>
                                    </p:set>
                                    <p:anim calcmode="lin" valueType="num">
                                      <p:cBhvr additive="base">
                                        <p:cTn id="95" dur="500" fill="hold"/>
                                        <p:tgtEl>
                                          <p:spTgt spid="3">
                                            <p:txEl>
                                              <p:pRg st="28" end="28"/>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28" end="28"/>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3">
                                            <p:txEl>
                                              <p:pRg st="29" end="29"/>
                                            </p:txEl>
                                          </p:spTgt>
                                        </p:tgtEl>
                                        <p:attrNameLst>
                                          <p:attrName>style.visibility</p:attrName>
                                        </p:attrNameLst>
                                      </p:cBhvr>
                                      <p:to>
                                        <p:strVal val="visible"/>
                                      </p:to>
                                    </p:set>
                                    <p:animEffect transition="in" filter="fade">
                                      <p:cBhvr>
                                        <p:cTn id="101" dur="500"/>
                                        <p:tgtEl>
                                          <p:spTgt spid="3">
                                            <p:txEl>
                                              <p:pRg st="29" end="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248400"/>
          </a:xfrm>
        </p:spPr>
        <p:txBody>
          <a:bodyPr>
            <a:normAutofit fontScale="92500" lnSpcReduction="10000"/>
          </a:bodyPr>
          <a:lstStyle/>
          <a:p>
            <a:pPr marL="0" indent="0">
              <a:buNone/>
            </a:pPr>
            <a:r>
              <a:rPr lang="en-US" dirty="0" smtClean="0"/>
              <a:t>Before we really get into verbs, let’s talk about the infinitive form of the verb, because it’s important for forming the past tense.  The infinitive is “to + verb”:</a:t>
            </a:r>
          </a:p>
          <a:p>
            <a:pPr marL="0" indent="0">
              <a:buNone/>
            </a:pPr>
            <a:endParaRPr lang="en-US" dirty="0"/>
          </a:p>
          <a:p>
            <a:pPr marL="0" indent="0">
              <a:buNone/>
            </a:pPr>
            <a:r>
              <a:rPr lang="en-US" dirty="0" smtClean="0"/>
              <a:t>to run	to walk	to cry		to laugh</a:t>
            </a:r>
          </a:p>
          <a:p>
            <a:pPr marL="0" indent="0">
              <a:buNone/>
            </a:pPr>
            <a:endParaRPr lang="en-US" dirty="0"/>
          </a:p>
          <a:p>
            <a:pPr marL="0" indent="0">
              <a:buNone/>
            </a:pPr>
            <a:r>
              <a:rPr lang="en-US" dirty="0" smtClean="0"/>
              <a:t>The infinitive is occasionally called the dictionary form of the verb, because when you look up a word, you look up the infinitive minus the “to.”  That’s important for when you look up verbs like “went,” because you may not find it in the dictionary.  You need to look under the infinitive of “went,” which is “(to) go.”</a:t>
            </a:r>
            <a:endParaRPr lang="en-US" dirty="0"/>
          </a:p>
        </p:txBody>
      </p:sp>
    </p:spTree>
    <p:extLst>
      <p:ext uri="{BB962C8B-B14F-4D97-AF65-F5344CB8AC3E}">
        <p14:creationId xmlns:p14="http://schemas.microsoft.com/office/powerpoint/2010/main" val="10907097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096000"/>
          </a:xfrm>
        </p:spPr>
        <p:txBody>
          <a:bodyPr>
            <a:normAutofit fontScale="55000" lnSpcReduction="20000"/>
          </a:bodyPr>
          <a:lstStyle/>
          <a:p>
            <a:pPr marL="0" indent="0">
              <a:buNone/>
            </a:pPr>
            <a:r>
              <a:rPr lang="en-US" dirty="0" smtClean="0"/>
              <a:t>Now we’ll look at usage.  Chances are that you use the present perfect with no problem at all, but you probably haven’t thought about it enough to explain it.  Both of the sentences below are correct, but they have different meanings:</a:t>
            </a:r>
          </a:p>
          <a:p>
            <a:pPr marL="0" indent="0">
              <a:buNone/>
            </a:pPr>
            <a:endParaRPr lang="en-US" dirty="0"/>
          </a:p>
          <a:p>
            <a:pPr marL="0" indent="0">
              <a:buNone/>
            </a:pPr>
            <a:r>
              <a:rPr lang="en-US" dirty="0" smtClean="0"/>
              <a:t>I didn’t eat breakfast.</a:t>
            </a:r>
          </a:p>
          <a:p>
            <a:pPr marL="0" indent="0">
              <a:buNone/>
            </a:pPr>
            <a:r>
              <a:rPr lang="en-US" dirty="0" smtClean="0"/>
              <a:t>I haven’t eaten breakfast.</a:t>
            </a:r>
          </a:p>
          <a:p>
            <a:pPr marL="0" indent="0">
              <a:buNone/>
            </a:pPr>
            <a:endParaRPr lang="en-US" dirty="0"/>
          </a:p>
          <a:p>
            <a:pPr marL="0" indent="0">
              <a:buNone/>
            </a:pPr>
            <a:r>
              <a:rPr lang="en-US" dirty="0" smtClean="0"/>
              <a:t>The difference, of course, is that in the 1</a:t>
            </a:r>
            <a:r>
              <a:rPr lang="en-US" baseline="30000" dirty="0" smtClean="0"/>
              <a:t>st</a:t>
            </a:r>
            <a:r>
              <a:rPr lang="en-US" dirty="0" smtClean="0"/>
              <a:t> one, the chance for eating breakfast is gone, while in the 2</a:t>
            </a:r>
            <a:r>
              <a:rPr lang="en-US" baseline="30000" dirty="0" smtClean="0"/>
              <a:t>nd</a:t>
            </a:r>
            <a:r>
              <a:rPr lang="en-US" dirty="0" smtClean="0"/>
              <a:t>, you still may eat breakfast.  The 1</a:t>
            </a:r>
            <a:r>
              <a:rPr lang="en-US" baseline="30000" dirty="0" smtClean="0"/>
              <a:t>st</a:t>
            </a:r>
            <a:r>
              <a:rPr lang="en-US" dirty="0" smtClean="0"/>
              <a:t> sentence is past, &amp; the 2</a:t>
            </a:r>
            <a:r>
              <a:rPr lang="en-US" baseline="30000" dirty="0" smtClean="0"/>
              <a:t>nd</a:t>
            </a:r>
            <a:r>
              <a:rPr lang="en-US" dirty="0" smtClean="0"/>
              <a:t> is present perfect.  The present perfect, like all the perfect tenses, is a past tense, but it is more closely related to the present than is the plain old past tense.  Consider:</a:t>
            </a:r>
          </a:p>
          <a:p>
            <a:pPr marL="0" indent="0">
              <a:buNone/>
            </a:pPr>
            <a:endParaRPr lang="en-US" dirty="0"/>
          </a:p>
          <a:p>
            <a:pPr marL="0" indent="0">
              <a:buNone/>
            </a:pPr>
            <a:r>
              <a:rPr lang="en-US" dirty="0" smtClean="0"/>
              <a:t>I lived in Virginia for 18 years.</a:t>
            </a:r>
          </a:p>
          <a:p>
            <a:pPr marL="0" indent="0">
              <a:buNone/>
            </a:pPr>
            <a:r>
              <a:rPr lang="en-US" dirty="0" smtClean="0"/>
              <a:t>I have lived in Virginia for 18 years.</a:t>
            </a:r>
          </a:p>
          <a:p>
            <a:pPr marL="0" indent="0">
              <a:buNone/>
            </a:pPr>
            <a:endParaRPr lang="en-US" dirty="0"/>
          </a:p>
          <a:p>
            <a:pPr marL="0" indent="0">
              <a:buNone/>
            </a:pPr>
            <a:r>
              <a:rPr lang="en-US" dirty="0" smtClean="0"/>
              <a:t>Those 18 years are in the past in both sentences.  In the 1</a:t>
            </a:r>
            <a:r>
              <a:rPr lang="en-US" baseline="30000" dirty="0" smtClean="0"/>
              <a:t>st</a:t>
            </a:r>
            <a:r>
              <a:rPr lang="en-US" dirty="0" smtClean="0"/>
              <a:t> sentence (past tense), I no longer live in Virginia.  In the 2</a:t>
            </a:r>
            <a:r>
              <a:rPr lang="en-US" baseline="30000" dirty="0" smtClean="0"/>
              <a:t>nd</a:t>
            </a:r>
            <a:r>
              <a:rPr lang="en-US" dirty="0" smtClean="0"/>
              <a:t> (present perfect), I still live there.  In sentences like this, the present perfect ties the past to the present.</a:t>
            </a:r>
          </a:p>
          <a:p>
            <a:pPr marL="0" indent="0">
              <a:buNone/>
            </a:pPr>
            <a:endParaRPr lang="en-US" dirty="0"/>
          </a:p>
          <a:p>
            <a:pPr marL="0" indent="0">
              <a:buNone/>
            </a:pPr>
            <a:r>
              <a:rPr lang="en-US" dirty="0" smtClean="0"/>
              <a:t>What’s the difference between “He has written 3 books” &amp; “He wrote 3 books”?</a:t>
            </a:r>
          </a:p>
          <a:p>
            <a:pPr marL="0" indent="0">
              <a:buNone/>
            </a:pPr>
            <a:endParaRPr lang="en-US" dirty="0"/>
          </a:p>
          <a:p>
            <a:pPr marL="0" indent="0">
              <a:buNone/>
            </a:pPr>
            <a:r>
              <a:rPr lang="en-US" dirty="0" smtClean="0"/>
              <a:t>The present perfect suggests that he may write more.  The past suggests that his writing is over.</a:t>
            </a:r>
            <a:endParaRPr lang="en-US" dirty="0"/>
          </a:p>
        </p:txBody>
      </p:sp>
    </p:spTree>
    <p:extLst>
      <p:ext uri="{BB962C8B-B14F-4D97-AF65-F5344CB8AC3E}">
        <p14:creationId xmlns:p14="http://schemas.microsoft.com/office/powerpoint/2010/main" val="26173380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anim calcmode="lin" valueType="num">
                                      <p:cBhvr additive="base">
                                        <p:cTn id="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This isn’t something you usually hear in a basic grammar class, but the difference between the past tense &amp; the present perfect tense isn’t really time; it’s aspect.  “Aspect” means a different way of looking at the same time.  The past &amp; the present perfect indicate the same time; they just show two different ways of looking at it.</a:t>
            </a:r>
          </a:p>
          <a:p>
            <a:pPr marL="0" indent="0">
              <a:buNone/>
            </a:pPr>
            <a:endParaRPr lang="en-US" dirty="0"/>
          </a:p>
          <a:p>
            <a:pPr marL="0" indent="0">
              <a:buNone/>
            </a:pPr>
            <a:r>
              <a:rPr lang="en-US" dirty="0" smtClean="0"/>
              <a:t>Don’t worry about aspect too much, &amp; definitely don’t teach it to high school students!</a:t>
            </a:r>
            <a:endParaRPr lang="en-US" dirty="0"/>
          </a:p>
        </p:txBody>
      </p:sp>
    </p:spTree>
    <p:extLst>
      <p:ext uri="{BB962C8B-B14F-4D97-AF65-F5344CB8AC3E}">
        <p14:creationId xmlns:p14="http://schemas.microsoft.com/office/powerpoint/2010/main" val="18816695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305800" cy="6477000"/>
          </a:xfrm>
        </p:spPr>
        <p:txBody>
          <a:bodyPr>
            <a:normAutofit fontScale="70000" lnSpcReduction="20000"/>
          </a:bodyPr>
          <a:lstStyle/>
          <a:p>
            <a:pPr marL="0" indent="0">
              <a:buNone/>
            </a:pPr>
            <a:r>
              <a:rPr lang="en-US" dirty="0" smtClean="0"/>
              <a:t>Chances are that you aren’t nearly as comfortable with the past perfect as you are with the present perfect.  You don’t hear it used correctly in speech as much as you do the present perfect.</a:t>
            </a:r>
          </a:p>
          <a:p>
            <a:pPr marL="0" indent="0">
              <a:buNone/>
            </a:pPr>
            <a:endParaRPr lang="en-US" dirty="0"/>
          </a:p>
          <a:p>
            <a:pPr marL="0" indent="0">
              <a:buNone/>
            </a:pPr>
            <a:r>
              <a:rPr lang="en-US" dirty="0" smtClean="0"/>
              <a:t>The past perfect is the past of the past.  That is, you’re talking about something in the past, &amp; then you mention something that happened even before the action you just mentioned:</a:t>
            </a:r>
          </a:p>
          <a:p>
            <a:pPr marL="0" indent="0">
              <a:buNone/>
            </a:pPr>
            <a:endParaRPr lang="en-US" dirty="0" smtClean="0"/>
          </a:p>
          <a:p>
            <a:pPr marL="0" indent="0">
              <a:buNone/>
            </a:pPr>
            <a:r>
              <a:rPr lang="en-US" dirty="0" smtClean="0"/>
              <a:t>We didn’t eat very much chicken for dinner because we </a:t>
            </a:r>
            <a:r>
              <a:rPr lang="en-US" dirty="0" smtClean="0">
                <a:solidFill>
                  <a:srgbClr val="FF0000"/>
                </a:solidFill>
              </a:rPr>
              <a:t>had eaten</a:t>
            </a:r>
            <a:r>
              <a:rPr lang="en-US" dirty="0" smtClean="0"/>
              <a:t> too much candy earlier that day.</a:t>
            </a:r>
          </a:p>
          <a:p>
            <a:pPr marL="0" indent="0">
              <a:buNone/>
            </a:pPr>
            <a:endParaRPr lang="en-US" dirty="0"/>
          </a:p>
          <a:p>
            <a:pPr marL="0" indent="0">
              <a:buNone/>
            </a:pPr>
            <a:r>
              <a:rPr lang="en-US" dirty="0" smtClean="0"/>
              <a:t>The first verb (did eat) is in the past.  The eating of the candy happened earlier than the eating of the chicken, so the eating of the candy is in the past perfect.</a:t>
            </a:r>
          </a:p>
          <a:p>
            <a:pPr marL="0" indent="0">
              <a:buNone/>
            </a:pPr>
            <a:endParaRPr lang="en-US" dirty="0"/>
          </a:p>
          <a:p>
            <a:pPr marL="0" indent="0">
              <a:buNone/>
            </a:pPr>
            <a:r>
              <a:rPr lang="en-US" dirty="0" smtClean="0"/>
              <a:t>The police asked us if we </a:t>
            </a:r>
            <a:r>
              <a:rPr lang="en-US" dirty="0" smtClean="0">
                <a:solidFill>
                  <a:srgbClr val="FF0000"/>
                </a:solidFill>
              </a:rPr>
              <a:t>had seen </a:t>
            </a:r>
            <a:r>
              <a:rPr lang="en-US" dirty="0" smtClean="0"/>
              <a:t>the man in the green jacket.</a:t>
            </a:r>
          </a:p>
          <a:p>
            <a:pPr marL="0" indent="0">
              <a:buNone/>
            </a:pPr>
            <a:endParaRPr lang="en-US" dirty="0"/>
          </a:p>
          <a:p>
            <a:pPr marL="0" indent="0">
              <a:buNone/>
            </a:pPr>
            <a:r>
              <a:rPr lang="en-US" dirty="0" smtClean="0"/>
              <a:t>The action of being asked a question by the police is in the past.  Our seeing the man (or not!) happened before the conversation with the police.</a:t>
            </a:r>
          </a:p>
          <a:p>
            <a:pPr marL="0" indent="0">
              <a:buNone/>
            </a:pPr>
            <a:endParaRPr lang="en-US" dirty="0"/>
          </a:p>
        </p:txBody>
      </p:sp>
    </p:spTree>
    <p:extLst>
      <p:ext uri="{BB962C8B-B14F-4D97-AF65-F5344CB8AC3E}">
        <p14:creationId xmlns:p14="http://schemas.microsoft.com/office/powerpoint/2010/main" val="30927289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019800"/>
          </a:xfrm>
        </p:spPr>
        <p:txBody>
          <a:bodyPr>
            <a:normAutofit lnSpcReduction="10000"/>
          </a:bodyPr>
          <a:lstStyle/>
          <a:p>
            <a:pPr marL="0" lvl="0" indent="0">
              <a:buNone/>
            </a:pPr>
            <a:r>
              <a:rPr lang="en-US" sz="1800" dirty="0">
                <a:solidFill>
                  <a:prstClr val="black"/>
                </a:solidFill>
              </a:rPr>
              <a:t>The past perfect is used in novels when there’s a flashback.  Sometimes I am reading a book &amp; come across a long section with the past perfect.  I realize this is not what’s going on at the moment &amp; look back to see where the flashback started, because that’s where the tense switched from past to past perfect</a:t>
            </a:r>
            <a:r>
              <a:rPr lang="en-US" sz="1800" dirty="0" smtClean="0">
                <a:solidFill>
                  <a:prstClr val="black"/>
                </a:solidFill>
              </a:rPr>
              <a:t>.</a:t>
            </a:r>
          </a:p>
          <a:p>
            <a:pPr marL="0" lvl="0" indent="0">
              <a:buNone/>
            </a:pPr>
            <a:endParaRPr lang="en-US" sz="1800" dirty="0">
              <a:solidFill>
                <a:prstClr val="black"/>
              </a:solidFill>
            </a:endParaRPr>
          </a:p>
          <a:p>
            <a:pPr marL="0" lvl="0" indent="0">
              <a:buNone/>
            </a:pPr>
            <a:r>
              <a:rPr lang="en-US" sz="1800" dirty="0" smtClean="0">
                <a:solidFill>
                  <a:prstClr val="black"/>
                </a:solidFill>
              </a:rPr>
              <a:t>Alex looked at his watch.  Addison was late, as usual.  She was probably shopping for shoes.  He signaled the waiter &amp; ordered a cup of coffee, deciding he’d might as well sit back &amp; check his messages while he waited for her.  She was definitely worth the wait, he mused, smiling.  He had first spotted her when she was with another man.  She was beautiful &amp; vivacious, &amp; he had approached her when her companion had stepped outside to make a call.  She had laughed, amused rather than offended, &amp; had accepted his card.</a:t>
            </a:r>
          </a:p>
          <a:p>
            <a:pPr marL="0" lvl="0" indent="0">
              <a:buNone/>
            </a:pPr>
            <a:endParaRPr lang="en-US" sz="1800" dirty="0">
              <a:solidFill>
                <a:prstClr val="black"/>
              </a:solidFill>
            </a:endParaRPr>
          </a:p>
          <a:p>
            <a:pPr marL="0" lvl="0" indent="0">
              <a:buNone/>
            </a:pPr>
            <a:r>
              <a:rPr lang="en-US" sz="1800" dirty="0" smtClean="0">
                <a:solidFill>
                  <a:prstClr val="black"/>
                </a:solidFill>
              </a:rPr>
              <a:t>“Sorry I’m late.”</a:t>
            </a:r>
          </a:p>
          <a:p>
            <a:pPr marL="0" lvl="0" indent="0">
              <a:buNone/>
            </a:pPr>
            <a:endParaRPr lang="en-US" sz="1800" dirty="0">
              <a:solidFill>
                <a:prstClr val="black"/>
              </a:solidFill>
            </a:endParaRPr>
          </a:p>
          <a:p>
            <a:pPr marL="0" lvl="0" indent="0">
              <a:buNone/>
            </a:pPr>
            <a:r>
              <a:rPr lang="en-US" sz="1800" dirty="0" smtClean="0">
                <a:solidFill>
                  <a:prstClr val="black"/>
                </a:solidFill>
              </a:rPr>
              <a:t>Alex looked up &amp; then stood, kissing Addison’s cheek.  “No problem.  How many pairs of shoes did you buy?”</a:t>
            </a:r>
          </a:p>
          <a:p>
            <a:pPr marL="0" lvl="0" indent="0">
              <a:buNone/>
            </a:pPr>
            <a:endParaRPr lang="en-US" sz="1800" dirty="0">
              <a:solidFill>
                <a:prstClr val="black"/>
              </a:solidFill>
            </a:endParaRPr>
          </a:p>
          <a:p>
            <a:pPr marL="0" lvl="0" indent="0">
              <a:buNone/>
            </a:pPr>
            <a:r>
              <a:rPr lang="en-US" sz="1800" dirty="0" smtClean="0">
                <a:solidFill>
                  <a:prstClr val="black"/>
                </a:solidFill>
              </a:rPr>
              <a:t>Look at the verb tenses in the first paragraph, &amp; you can see how they signal a flashback.  Obviously, Addison’s words signal a return from the past perfect to the past, &amp; the verbs that follow are in the past tense.</a:t>
            </a:r>
            <a:endParaRPr lang="en-US" sz="1800" dirty="0">
              <a:solidFill>
                <a:prstClr val="black"/>
              </a:solidFill>
            </a:endParaRPr>
          </a:p>
          <a:p>
            <a:pPr marL="0" indent="0">
              <a:buNone/>
            </a:pPr>
            <a:endParaRPr lang="en-US" dirty="0"/>
          </a:p>
        </p:txBody>
      </p:sp>
    </p:spTree>
    <p:extLst>
      <p:ext uri="{BB962C8B-B14F-4D97-AF65-F5344CB8AC3E}">
        <p14:creationId xmlns:p14="http://schemas.microsoft.com/office/powerpoint/2010/main" val="39437906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458200" cy="6477000"/>
          </a:xfrm>
        </p:spPr>
        <p:txBody>
          <a:bodyPr>
            <a:normAutofit fontScale="55000" lnSpcReduction="20000"/>
          </a:bodyPr>
          <a:lstStyle/>
          <a:p>
            <a:pPr marL="0" indent="0">
              <a:buNone/>
            </a:pPr>
            <a:r>
              <a:rPr lang="en-US" dirty="0" smtClean="0"/>
              <a:t>Now for the future perfect.  It seems like something of a contradiction, doesn’t it? But both “future” &amp; “perfect (past)” are true of this tense, because the future perfect is the past of the future.</a:t>
            </a:r>
          </a:p>
          <a:p>
            <a:pPr marL="0" indent="0">
              <a:buNone/>
            </a:pPr>
            <a:endParaRPr lang="en-US" dirty="0"/>
          </a:p>
          <a:p>
            <a:pPr marL="0" indent="0" algn="ctr">
              <a:buNone/>
            </a:pPr>
            <a:r>
              <a:rPr lang="en-US" dirty="0" smtClean="0"/>
              <a:t>I will graduate in May.</a:t>
            </a:r>
          </a:p>
          <a:p>
            <a:pPr marL="0" indent="0" algn="ctr">
              <a:buNone/>
            </a:pPr>
            <a:r>
              <a:rPr lang="en-US" dirty="0" smtClean="0"/>
              <a:t>I will finish my exams in April.</a:t>
            </a:r>
          </a:p>
          <a:p>
            <a:pPr marL="0" indent="0" algn="ctr">
              <a:buNone/>
            </a:pPr>
            <a:endParaRPr lang="en-US" dirty="0"/>
          </a:p>
          <a:p>
            <a:pPr marL="0" indent="0" algn="ctr">
              <a:buNone/>
            </a:pPr>
            <a:r>
              <a:rPr lang="en-US" dirty="0" smtClean="0"/>
              <a:t>By the time I graduate in May, I will have finished my exams.</a:t>
            </a:r>
          </a:p>
          <a:p>
            <a:pPr marL="0" indent="0">
              <a:buNone/>
            </a:pPr>
            <a:endParaRPr lang="en-US" dirty="0"/>
          </a:p>
          <a:p>
            <a:pPr marL="0" indent="0">
              <a:buNone/>
            </a:pPr>
            <a:r>
              <a:rPr lang="en-US" dirty="0" smtClean="0"/>
              <a:t>In the last sentence above, we’re looking at May; that’s the future point.  At some point in TODAY’s future but MAY’s past is the completion of exams.  That’s when we use the future perfect: to show something that’s completed before some point in the future.</a:t>
            </a:r>
          </a:p>
          <a:p>
            <a:pPr marL="0" indent="0">
              <a:buNone/>
            </a:pPr>
            <a:endParaRPr lang="en-US" dirty="0"/>
          </a:p>
          <a:p>
            <a:pPr marL="0" indent="0">
              <a:buNone/>
            </a:pPr>
            <a:r>
              <a:rPr lang="en-US" dirty="0" smtClean="0"/>
              <a:t>Other examples:</a:t>
            </a:r>
          </a:p>
          <a:p>
            <a:pPr marL="0" indent="0">
              <a:buNone/>
            </a:pPr>
            <a:endParaRPr lang="en-US" dirty="0"/>
          </a:p>
          <a:p>
            <a:pPr marL="0" indent="0" algn="ctr">
              <a:buNone/>
            </a:pPr>
            <a:r>
              <a:rPr lang="en-US" dirty="0" smtClean="0"/>
              <a:t>By this time tomorrow, we will have met the president!</a:t>
            </a:r>
          </a:p>
          <a:p>
            <a:pPr marL="0" indent="0">
              <a:buNone/>
            </a:pPr>
            <a:endParaRPr lang="en-US" dirty="0"/>
          </a:p>
          <a:p>
            <a:pPr marL="0" indent="0">
              <a:buNone/>
            </a:pPr>
            <a:r>
              <a:rPr lang="en-US" dirty="0" smtClean="0"/>
              <a:t>Presumably, if it’s noon right now, we will be meeting the president tomorrow morning.</a:t>
            </a:r>
          </a:p>
          <a:p>
            <a:pPr marL="0" indent="0">
              <a:buNone/>
            </a:pPr>
            <a:endParaRPr lang="en-US" dirty="0"/>
          </a:p>
          <a:p>
            <a:pPr marL="0" indent="0" algn="r">
              <a:buNone/>
            </a:pPr>
            <a:r>
              <a:rPr lang="en-US" dirty="0" smtClean="0"/>
              <a:t>If you don’t get to breakfast before 9:00, the other guests will have eaten all the food.</a:t>
            </a:r>
          </a:p>
          <a:p>
            <a:pPr marL="0" indent="0">
              <a:buNone/>
            </a:pPr>
            <a:endParaRPr lang="en-US" dirty="0"/>
          </a:p>
          <a:p>
            <a:pPr marL="0" indent="0">
              <a:buNone/>
            </a:pPr>
            <a:r>
              <a:rPr lang="en-US" dirty="0" smtClean="0"/>
              <a:t>The future point at which we’re looking is 9:00.  The consumption of all the food will be done in today’s future but in 9:00’s past.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3309245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096000"/>
          </a:xfrm>
        </p:spPr>
        <p:txBody>
          <a:bodyPr>
            <a:normAutofit/>
          </a:bodyPr>
          <a:lstStyle/>
          <a:p>
            <a:pPr marL="0" indent="0">
              <a:buNone/>
            </a:pPr>
            <a:r>
              <a:rPr lang="en-US" dirty="0" smtClean="0"/>
              <a:t>Below is a timeline to show how the tenses relate to each other:</a:t>
            </a:r>
          </a:p>
          <a:p>
            <a:pPr marL="0" indent="0">
              <a:buNone/>
            </a:pPr>
            <a:endParaRPr lang="en-US" dirty="0"/>
          </a:p>
          <a:p>
            <a:pPr marL="0" indent="0" algn="ctr">
              <a:buNone/>
            </a:pPr>
            <a:r>
              <a:rPr lang="en-US" dirty="0" smtClean="0"/>
              <a:t>_____________________________________</a:t>
            </a:r>
          </a:p>
          <a:p>
            <a:pPr marL="0" indent="0">
              <a:spcBef>
                <a:spcPts val="0"/>
              </a:spcBef>
              <a:buNone/>
            </a:pPr>
            <a:r>
              <a:rPr lang="en-US" dirty="0"/>
              <a:t> </a:t>
            </a:r>
            <a:r>
              <a:rPr lang="en-US" dirty="0" smtClean="0"/>
              <a:t>    </a:t>
            </a:r>
            <a:r>
              <a:rPr lang="en-US" sz="2000" dirty="0" smtClean="0"/>
              <a:t>past		present		present		future	             future</a:t>
            </a:r>
          </a:p>
          <a:p>
            <a:pPr marL="0" indent="0">
              <a:spcBef>
                <a:spcPts val="0"/>
              </a:spcBef>
              <a:buNone/>
            </a:pPr>
            <a:r>
              <a:rPr lang="en-US" sz="2000" dirty="0"/>
              <a:t> </a:t>
            </a:r>
            <a:r>
              <a:rPr lang="en-US" sz="2000" dirty="0" smtClean="0"/>
              <a:t>    perfect	perfect				perfect</a:t>
            </a:r>
          </a:p>
          <a:p>
            <a:pPr marL="0" indent="0">
              <a:spcBef>
                <a:spcPts val="0"/>
              </a:spcBef>
              <a:buNone/>
            </a:pPr>
            <a:r>
              <a:rPr lang="en-US" sz="2000" dirty="0"/>
              <a:t>	 </a:t>
            </a:r>
            <a:r>
              <a:rPr lang="en-US" sz="2000" dirty="0" smtClean="0"/>
              <a:t>                     &amp;</a:t>
            </a:r>
          </a:p>
          <a:p>
            <a:pPr marL="0" indent="0">
              <a:spcBef>
                <a:spcPts val="0"/>
              </a:spcBef>
              <a:buNone/>
            </a:pPr>
            <a:r>
              <a:rPr lang="en-US" sz="2000" dirty="0"/>
              <a:t> </a:t>
            </a:r>
            <a:r>
              <a:rPr lang="en-US" sz="2000" dirty="0" smtClean="0"/>
              <a:t>                                  past</a:t>
            </a:r>
          </a:p>
          <a:p>
            <a:pPr marL="0" indent="0">
              <a:spcBef>
                <a:spcPts val="0"/>
              </a:spcBef>
              <a:buNone/>
            </a:pPr>
            <a:endParaRPr lang="en-US" sz="2000" dirty="0"/>
          </a:p>
          <a:p>
            <a:pPr marL="0" indent="0">
              <a:spcBef>
                <a:spcPts val="0"/>
              </a:spcBef>
              <a:buNone/>
            </a:pPr>
            <a:r>
              <a:rPr lang="en-US" sz="2000" dirty="0" smtClean="0"/>
              <a:t>The past &amp; present perfect happen before the present, &amp; the past perfect happens before both of those two.</a:t>
            </a:r>
          </a:p>
          <a:p>
            <a:pPr marL="0" indent="0">
              <a:spcBef>
                <a:spcPts val="0"/>
              </a:spcBef>
              <a:buNone/>
            </a:pPr>
            <a:endParaRPr lang="en-US" sz="2000" dirty="0"/>
          </a:p>
          <a:p>
            <a:pPr marL="0" indent="0">
              <a:spcBef>
                <a:spcPts val="0"/>
              </a:spcBef>
              <a:buNone/>
            </a:pPr>
            <a:r>
              <a:rPr lang="en-US" sz="2000" dirty="0" smtClean="0"/>
              <a:t>The future perfect happens after the present but before the future.</a:t>
            </a:r>
          </a:p>
          <a:p>
            <a:pPr marL="0" indent="0">
              <a:spcBef>
                <a:spcPts val="0"/>
              </a:spcBef>
              <a:buNone/>
            </a:pPr>
            <a:endParaRPr lang="en-US" sz="2000" dirty="0"/>
          </a:p>
          <a:p>
            <a:pPr marL="0" indent="0">
              <a:spcBef>
                <a:spcPts val="0"/>
              </a:spcBef>
              <a:buNone/>
            </a:pPr>
            <a:r>
              <a:rPr lang="en-US" sz="2000" dirty="0" smtClean="0"/>
              <a:t>It’s probably easier to have the timeline in your head than the 2 sentences you just read.</a:t>
            </a:r>
            <a:endParaRPr lang="en-US" sz="2000" dirty="0"/>
          </a:p>
        </p:txBody>
      </p:sp>
      <p:cxnSp>
        <p:nvCxnSpPr>
          <p:cNvPr id="7" name="Straight Connector 6"/>
          <p:cNvCxnSpPr/>
          <p:nvPr/>
        </p:nvCxnSpPr>
        <p:spPr>
          <a:xfrm>
            <a:off x="4572000" y="2286000"/>
            <a:ext cx="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2514600"/>
            <a:ext cx="0" cy="30480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514600"/>
            <a:ext cx="12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565400"/>
            <a:ext cx="12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514600"/>
            <a:ext cx="12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3052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05000"/>
            <a:ext cx="8229600" cy="4525963"/>
          </a:xfrm>
        </p:spPr>
        <p:txBody>
          <a:bodyPr/>
          <a:lstStyle/>
          <a:p>
            <a:pPr marL="0" indent="0">
              <a:buNone/>
            </a:pPr>
            <a:r>
              <a:rPr lang="en-US" dirty="0" smtClean="0"/>
              <a:t>Click </a:t>
            </a:r>
            <a:r>
              <a:rPr lang="en-US" dirty="0" smtClean="0">
                <a:hlinkClick r:id="rId2"/>
              </a:rPr>
              <a:t>here</a:t>
            </a:r>
            <a:r>
              <a:rPr lang="en-US" dirty="0" smtClean="0"/>
              <a:t> to go to a practice designed to help you master the tenses, particularly the perfect tenses.</a:t>
            </a:r>
            <a:endParaRPr lang="en-US" dirty="0"/>
          </a:p>
        </p:txBody>
      </p:sp>
    </p:spTree>
    <p:extLst>
      <p:ext uri="{BB962C8B-B14F-4D97-AF65-F5344CB8AC3E}">
        <p14:creationId xmlns:p14="http://schemas.microsoft.com/office/powerpoint/2010/main" val="13333128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477000"/>
          </a:xfrm>
        </p:spPr>
        <p:txBody>
          <a:bodyPr>
            <a:normAutofit fontScale="62500" lnSpcReduction="20000"/>
          </a:bodyPr>
          <a:lstStyle/>
          <a:p>
            <a:pPr marL="0" indent="0">
              <a:buNone/>
            </a:pPr>
            <a:r>
              <a:rPr lang="en-US" dirty="0" smtClean="0"/>
              <a:t>There is a LOT to know about verbs.  In the first slide show on verbs, you pretty much just learned to identify a verb.  Now you have to learn how to use them.</a:t>
            </a:r>
          </a:p>
          <a:p>
            <a:pPr marL="0" indent="0">
              <a:buNone/>
            </a:pPr>
            <a:endParaRPr lang="en-US" dirty="0"/>
          </a:p>
          <a:p>
            <a:pPr marL="0" indent="0">
              <a:buNone/>
            </a:pPr>
            <a:r>
              <a:rPr lang="en-US" dirty="0" smtClean="0"/>
              <a:t>We’ll go into detail </a:t>
            </a:r>
            <a:r>
              <a:rPr lang="en-US" smtClean="0"/>
              <a:t>about tenses </a:t>
            </a:r>
            <a:r>
              <a:rPr lang="en-US" dirty="0" smtClean="0"/>
              <a:t>later.  For now, let’s just look at the </a:t>
            </a:r>
            <a:r>
              <a:rPr lang="en-US" smtClean="0"/>
              <a:t>present tense.</a:t>
            </a:r>
            <a:endParaRPr lang="en-US" dirty="0" smtClean="0"/>
          </a:p>
          <a:p>
            <a:pPr marL="0" indent="0">
              <a:buNone/>
            </a:pPr>
            <a:endParaRPr lang="en-US" dirty="0"/>
          </a:p>
          <a:p>
            <a:pPr marL="0" indent="0">
              <a:buNone/>
            </a:pPr>
            <a:r>
              <a:rPr lang="en-US" dirty="0" smtClean="0"/>
              <a:t>The easiest way to get someone to produce a verb in the </a:t>
            </a:r>
            <a:r>
              <a:rPr lang="en-US" smtClean="0"/>
              <a:t>present tense </a:t>
            </a:r>
            <a:r>
              <a:rPr lang="en-US" dirty="0" smtClean="0"/>
              <a:t>is to tell him to say something he always does.</a:t>
            </a:r>
          </a:p>
          <a:p>
            <a:pPr marL="0" indent="0">
              <a:buNone/>
            </a:pPr>
            <a:endParaRPr lang="en-US" dirty="0"/>
          </a:p>
          <a:p>
            <a:pPr marL="0" indent="0">
              <a:buNone/>
            </a:pPr>
            <a:r>
              <a:rPr lang="en-US" dirty="0" smtClean="0"/>
              <a:t>I always brush my teeth.</a:t>
            </a:r>
          </a:p>
          <a:p>
            <a:pPr marL="0" indent="0">
              <a:buNone/>
            </a:pPr>
            <a:r>
              <a:rPr lang="en-US" dirty="0" smtClean="0"/>
              <a:t>I always walk to school.</a:t>
            </a:r>
          </a:p>
          <a:p>
            <a:pPr marL="0" indent="0">
              <a:buNone/>
            </a:pPr>
            <a:r>
              <a:rPr lang="en-US" dirty="0" smtClean="0"/>
              <a:t>I always watch the news.</a:t>
            </a:r>
          </a:p>
          <a:p>
            <a:pPr marL="0" indent="0">
              <a:buNone/>
            </a:pPr>
            <a:endParaRPr lang="en-US" dirty="0"/>
          </a:p>
          <a:p>
            <a:pPr marL="0" indent="0">
              <a:buNone/>
            </a:pPr>
            <a:r>
              <a:rPr lang="en-US" dirty="0" smtClean="0"/>
              <a:t>All those verbs are in the </a:t>
            </a:r>
            <a:r>
              <a:rPr lang="en-US" smtClean="0"/>
              <a:t>present tense.  </a:t>
            </a:r>
            <a:r>
              <a:rPr lang="en-US" dirty="0" smtClean="0"/>
              <a:t>But the verb changes if we make the subject third person:</a:t>
            </a:r>
          </a:p>
          <a:p>
            <a:pPr marL="0" indent="0">
              <a:buNone/>
            </a:pPr>
            <a:endParaRPr lang="en-US" dirty="0"/>
          </a:p>
          <a:p>
            <a:pPr marL="0" indent="0">
              <a:buNone/>
            </a:pPr>
            <a:r>
              <a:rPr lang="en-US" dirty="0" smtClean="0"/>
              <a:t>He always brushes his teeth.</a:t>
            </a:r>
          </a:p>
          <a:p>
            <a:pPr marL="0" indent="0">
              <a:buNone/>
            </a:pPr>
            <a:r>
              <a:rPr lang="en-US" dirty="0" smtClean="0"/>
              <a:t>He always walks to school.</a:t>
            </a:r>
          </a:p>
          <a:p>
            <a:pPr marL="0" indent="0">
              <a:buNone/>
            </a:pPr>
            <a:r>
              <a:rPr lang="en-US" dirty="0" smtClean="0"/>
              <a:t>He always watches TV.</a:t>
            </a:r>
          </a:p>
          <a:p>
            <a:pPr marL="0" indent="0">
              <a:buNone/>
            </a:pPr>
            <a:endParaRPr lang="en-US" dirty="0"/>
          </a:p>
          <a:p>
            <a:pPr marL="0" indent="0">
              <a:buNone/>
            </a:pPr>
            <a:r>
              <a:rPr lang="en-US" dirty="0" smtClean="0"/>
              <a:t>In the </a:t>
            </a:r>
            <a:r>
              <a:rPr lang="en-US" smtClean="0"/>
              <a:t>present tense, </a:t>
            </a:r>
            <a:r>
              <a:rPr lang="en-US" dirty="0" smtClean="0"/>
              <a:t>the third person singular always has an “s” on the end of it.  The other five persons don’t.</a:t>
            </a:r>
            <a:endParaRPr lang="en-US" dirty="0"/>
          </a:p>
        </p:txBody>
      </p:sp>
    </p:spTree>
    <p:extLst>
      <p:ext uri="{BB962C8B-B14F-4D97-AF65-F5344CB8AC3E}">
        <p14:creationId xmlns:p14="http://schemas.microsoft.com/office/powerpoint/2010/main" val="35528368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477000"/>
          </a:xfrm>
        </p:spPr>
        <p:txBody>
          <a:bodyPr>
            <a:normAutofit/>
          </a:bodyPr>
          <a:lstStyle/>
          <a:p>
            <a:pPr marL="0" indent="0">
              <a:buNone/>
            </a:pPr>
            <a:r>
              <a:rPr lang="en-US" sz="2400" dirty="0" smtClean="0"/>
              <a:t>I laugh			we laugh</a:t>
            </a:r>
          </a:p>
          <a:p>
            <a:pPr marL="0" indent="0">
              <a:buNone/>
            </a:pPr>
            <a:r>
              <a:rPr lang="en-US" sz="2400" dirty="0" smtClean="0"/>
              <a:t>you laugh		you (all) laugh</a:t>
            </a:r>
          </a:p>
          <a:p>
            <a:pPr marL="0" indent="0">
              <a:buNone/>
            </a:pPr>
            <a:r>
              <a:rPr lang="en-US" sz="2400" dirty="0" smtClean="0"/>
              <a:t>he, she, it laugh</a:t>
            </a:r>
            <a:r>
              <a:rPr lang="en-US" sz="2400" dirty="0" smtClean="0">
                <a:solidFill>
                  <a:srgbClr val="FF0000"/>
                </a:solidFill>
              </a:rPr>
              <a:t>s</a:t>
            </a:r>
            <a:r>
              <a:rPr lang="en-US" sz="2400" dirty="0" smtClean="0"/>
              <a:t>	they laugh</a:t>
            </a:r>
          </a:p>
          <a:p>
            <a:pPr marL="0" indent="0">
              <a:buNone/>
            </a:pPr>
            <a:endParaRPr lang="en-US" sz="2400" dirty="0"/>
          </a:p>
          <a:p>
            <a:pPr marL="0" indent="0">
              <a:buNone/>
            </a:pPr>
            <a:r>
              <a:rPr lang="en-US" sz="2400" dirty="0" smtClean="0"/>
              <a:t>The above paradigm is true for all but 4 verbs.  The exceptions are as follows:</a:t>
            </a:r>
          </a:p>
          <a:p>
            <a:pPr marL="0" indent="0">
              <a:buNone/>
            </a:pPr>
            <a:r>
              <a:rPr lang="en-US" sz="2400" dirty="0" smtClean="0"/>
              <a:t>	</a:t>
            </a:r>
          </a:p>
          <a:p>
            <a:pPr marL="0" indent="0">
              <a:buNone/>
            </a:pPr>
            <a:r>
              <a:rPr lang="en-US" sz="2400" dirty="0"/>
              <a:t>	</a:t>
            </a:r>
            <a:r>
              <a:rPr lang="en-US" sz="2400" dirty="0" smtClean="0"/>
              <a:t>to be				to have</a:t>
            </a:r>
            <a:endParaRPr lang="en-US" sz="2400" dirty="0"/>
          </a:p>
          <a:p>
            <a:pPr marL="0" indent="0">
              <a:buNone/>
            </a:pPr>
            <a:r>
              <a:rPr lang="en-US" sz="2400" dirty="0" smtClean="0"/>
              <a:t>I am		we are		I have		we have</a:t>
            </a:r>
          </a:p>
          <a:p>
            <a:pPr marL="0" indent="0">
              <a:buNone/>
            </a:pPr>
            <a:r>
              <a:rPr lang="en-US" sz="2400" dirty="0" smtClean="0"/>
              <a:t>you are	you(all) are	you have	you(all) have</a:t>
            </a:r>
          </a:p>
          <a:p>
            <a:pPr marL="0" indent="0">
              <a:buNone/>
            </a:pPr>
            <a:r>
              <a:rPr lang="en-US" sz="2400" dirty="0" err="1" smtClean="0"/>
              <a:t>he,she,it</a:t>
            </a:r>
            <a:r>
              <a:rPr lang="en-US" sz="2400" dirty="0" smtClean="0"/>
              <a:t> is	they are	</a:t>
            </a:r>
            <a:r>
              <a:rPr lang="en-US" sz="2400" dirty="0" err="1" smtClean="0"/>
              <a:t>he,she,it</a:t>
            </a:r>
            <a:r>
              <a:rPr lang="en-US" sz="2400" dirty="0" smtClean="0"/>
              <a:t> has	they have</a:t>
            </a:r>
          </a:p>
          <a:p>
            <a:pPr marL="0" indent="0">
              <a:buNone/>
            </a:pPr>
            <a:endParaRPr lang="en-US" sz="2400" dirty="0"/>
          </a:p>
          <a:p>
            <a:pPr marL="0" indent="0">
              <a:buNone/>
            </a:pPr>
            <a:r>
              <a:rPr lang="en-US" sz="2400" dirty="0" smtClean="0"/>
              <a:t>“To be” is very irregular.  There are 4 different forms.  </a:t>
            </a:r>
          </a:p>
          <a:p>
            <a:pPr marL="0" indent="0">
              <a:buNone/>
            </a:pPr>
            <a:r>
              <a:rPr lang="en-US" sz="2400" dirty="0" smtClean="0"/>
              <a:t>“To have” is irregular because of the third person, which you’d expect to be “haves”  (laugh-laughs, believe-believes, take-takes).</a:t>
            </a:r>
            <a:endParaRPr lang="en-US" sz="2400" dirty="0"/>
          </a:p>
        </p:txBody>
      </p:sp>
    </p:spTree>
    <p:extLst>
      <p:ext uri="{BB962C8B-B14F-4D97-AF65-F5344CB8AC3E}">
        <p14:creationId xmlns:p14="http://schemas.microsoft.com/office/powerpoint/2010/main" val="19281737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610600" cy="6324600"/>
          </a:xfrm>
        </p:spPr>
        <p:txBody>
          <a:bodyPr/>
          <a:lstStyle/>
          <a:p>
            <a:pPr marL="0" indent="0">
              <a:buNone/>
            </a:pPr>
            <a:r>
              <a:rPr lang="en-US" dirty="0" smtClean="0"/>
              <a:t>	</a:t>
            </a:r>
            <a:r>
              <a:rPr lang="en-US" sz="2400" dirty="0" smtClean="0"/>
              <a:t>to do					   to say</a:t>
            </a:r>
          </a:p>
          <a:p>
            <a:pPr marL="0" indent="0">
              <a:buNone/>
            </a:pPr>
            <a:r>
              <a:rPr lang="en-US" sz="2400" dirty="0" smtClean="0"/>
              <a:t>I do		    we do</a:t>
            </a:r>
            <a:r>
              <a:rPr lang="en-US" sz="2400" dirty="0"/>
              <a:t>	</a:t>
            </a:r>
            <a:r>
              <a:rPr lang="en-US" sz="2400" dirty="0" smtClean="0"/>
              <a:t>	   I say	                 we say</a:t>
            </a:r>
          </a:p>
          <a:p>
            <a:pPr marL="0" indent="0">
              <a:buNone/>
            </a:pPr>
            <a:r>
              <a:rPr lang="en-US" sz="2400" dirty="0" smtClean="0"/>
              <a:t>You do	       	    you(all) do	   	   you say	    you(all)say</a:t>
            </a:r>
          </a:p>
          <a:p>
            <a:pPr marL="0" indent="0">
              <a:buNone/>
            </a:pPr>
            <a:r>
              <a:rPr lang="en-US" sz="2400" dirty="0" err="1" smtClean="0"/>
              <a:t>he,she,it</a:t>
            </a:r>
            <a:r>
              <a:rPr lang="en-US" sz="2400" dirty="0" smtClean="0"/>
              <a:t> does      they do	   	   </a:t>
            </a:r>
            <a:r>
              <a:rPr lang="en-US" sz="2400" dirty="0" err="1" smtClean="0"/>
              <a:t>he,she,it</a:t>
            </a:r>
            <a:r>
              <a:rPr lang="en-US" sz="2400" dirty="0" smtClean="0"/>
              <a:t> says    they say</a:t>
            </a:r>
          </a:p>
          <a:p>
            <a:pPr marL="0" indent="0">
              <a:buNone/>
            </a:pPr>
            <a:endParaRPr lang="en-US" sz="2400" dirty="0"/>
          </a:p>
          <a:p>
            <a:pPr marL="0" indent="0">
              <a:buNone/>
            </a:pPr>
            <a:r>
              <a:rPr lang="en-US" sz="2400" dirty="0" smtClean="0"/>
              <a:t>These probably don’t look irregular to you.  After all we have “go-goes,” “pay-pays,” “play-plays,” etc.  WRITTEN, they aren’t irregular.  But you have to consider the SPOKEN words as well.  There’s not a pronunciation difference between “go” &amp; “goes”; you just add the “s” sound.  But there IS a pronunciation difference between “do” &amp; “does.”  Likewise, there’s a pronunciation difference between “say” &amp; “says.”  Not really a big deal grammatically, but you should learn to be conscious of tiny “oddities</a:t>
            </a:r>
            <a:r>
              <a:rPr lang="en-US" sz="2400" smtClean="0"/>
              <a:t>” like these.</a:t>
            </a:r>
            <a:endParaRPr lang="en-US" sz="2400" dirty="0"/>
          </a:p>
        </p:txBody>
      </p:sp>
    </p:spTree>
    <p:extLst>
      <p:ext uri="{BB962C8B-B14F-4D97-AF65-F5344CB8AC3E}">
        <p14:creationId xmlns:p14="http://schemas.microsoft.com/office/powerpoint/2010/main" val="36446352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382000" cy="6324600"/>
          </a:xfrm>
        </p:spPr>
        <p:txBody>
          <a:bodyPr>
            <a:normAutofit fontScale="92500" lnSpcReduction="20000"/>
          </a:bodyPr>
          <a:lstStyle/>
          <a:p>
            <a:pPr marL="0" indent="0">
              <a:buNone/>
            </a:pPr>
            <a:r>
              <a:rPr lang="en-US" smtClean="0"/>
              <a:t>Tense </a:t>
            </a:r>
            <a:r>
              <a:rPr lang="en-US" dirty="0" smtClean="0"/>
              <a:t>is probably the most important thing you need to know about verbs</a:t>
            </a:r>
            <a:r>
              <a:rPr lang="en-US" smtClean="0"/>
              <a:t>.  “Tense” </a:t>
            </a:r>
            <a:r>
              <a:rPr lang="en-US" dirty="0" smtClean="0"/>
              <a:t>means “time.”  English has </a:t>
            </a:r>
            <a:r>
              <a:rPr lang="en-US" smtClean="0"/>
              <a:t>six tenses</a:t>
            </a:r>
            <a:r>
              <a:rPr lang="en-US" dirty="0" smtClean="0"/>
              <a:t>:</a:t>
            </a:r>
          </a:p>
          <a:p>
            <a:pPr marL="0" indent="0">
              <a:buNone/>
            </a:pPr>
            <a:r>
              <a:rPr lang="en-US" dirty="0" smtClean="0"/>
              <a:t>	present 			present perfect</a:t>
            </a:r>
          </a:p>
          <a:p>
            <a:pPr marL="0" indent="0">
              <a:buNone/>
            </a:pPr>
            <a:r>
              <a:rPr lang="en-US" dirty="0" smtClean="0"/>
              <a:t>	past				past perfect</a:t>
            </a:r>
          </a:p>
          <a:p>
            <a:pPr marL="0" indent="0">
              <a:buNone/>
            </a:pPr>
            <a:r>
              <a:rPr lang="en-US" dirty="0" smtClean="0"/>
              <a:t>	future			future perfect</a:t>
            </a:r>
          </a:p>
          <a:p>
            <a:pPr marL="0" indent="0">
              <a:buNone/>
            </a:pPr>
            <a:endParaRPr lang="en-US" dirty="0" smtClean="0"/>
          </a:p>
          <a:p>
            <a:pPr marL="0" indent="0">
              <a:buNone/>
            </a:pPr>
            <a:r>
              <a:rPr lang="en-US" dirty="0" smtClean="0"/>
              <a:t>We just discussed the </a:t>
            </a:r>
            <a:r>
              <a:rPr lang="en-US" smtClean="0"/>
              <a:t>present tense.  </a:t>
            </a:r>
            <a:r>
              <a:rPr lang="en-US" dirty="0" smtClean="0"/>
              <a:t>You probably don’t have much trouble knowing when to use the </a:t>
            </a:r>
            <a:r>
              <a:rPr lang="en-US" smtClean="0"/>
              <a:t>present tense.  </a:t>
            </a:r>
            <a:r>
              <a:rPr lang="en-US" dirty="0" smtClean="0"/>
              <a:t>You use it when you’re talking about something going on in the present and when you’re talking about something you do habitually:</a:t>
            </a:r>
          </a:p>
          <a:p>
            <a:pPr marL="0" indent="0">
              <a:buNone/>
            </a:pPr>
            <a:endParaRPr lang="en-US" dirty="0"/>
          </a:p>
          <a:p>
            <a:pPr marL="0" indent="0">
              <a:buNone/>
            </a:pPr>
            <a:r>
              <a:rPr lang="en-US" dirty="0" smtClean="0"/>
              <a:t>I like chocolate.			He plays the piano.</a:t>
            </a:r>
          </a:p>
          <a:p>
            <a:pPr marL="0" indent="0">
              <a:buNone/>
            </a:pPr>
            <a:r>
              <a:rPr lang="en-US" dirty="0" smtClean="0"/>
              <a:t>He has five sisters.		They study Spanish.</a:t>
            </a:r>
            <a:endParaRPr lang="en-US" dirty="0"/>
          </a:p>
        </p:txBody>
      </p:sp>
    </p:spTree>
    <p:extLst>
      <p:ext uri="{BB962C8B-B14F-4D97-AF65-F5344CB8AC3E}">
        <p14:creationId xmlns:p14="http://schemas.microsoft.com/office/powerpoint/2010/main" val="6348260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52400"/>
            <a:ext cx="8686800" cy="6477000"/>
          </a:xfrm>
        </p:spPr>
        <p:txBody>
          <a:bodyPr>
            <a:normAutofit fontScale="70000" lnSpcReduction="20000"/>
          </a:bodyPr>
          <a:lstStyle/>
          <a:p>
            <a:pPr marL="0" indent="0">
              <a:buNone/>
            </a:pPr>
            <a:r>
              <a:rPr lang="en-US" dirty="0" smtClean="0"/>
              <a:t>You probably don’t have any problems using the </a:t>
            </a:r>
            <a:r>
              <a:rPr lang="en-US" smtClean="0"/>
              <a:t>past tense </a:t>
            </a:r>
            <a:r>
              <a:rPr lang="en-US" dirty="0" smtClean="0"/>
              <a:t>either.  It’s used, obviously, for actions that happened in the past:</a:t>
            </a:r>
          </a:p>
          <a:p>
            <a:pPr marL="0" indent="0">
              <a:buNone/>
            </a:pPr>
            <a:endParaRPr lang="en-US" dirty="0"/>
          </a:p>
          <a:p>
            <a:pPr marL="0" indent="0">
              <a:buNone/>
            </a:pPr>
            <a:r>
              <a:rPr lang="en-US" dirty="0" smtClean="0"/>
              <a:t>I ran	     he fell	   they screamed	     we laughed</a:t>
            </a:r>
          </a:p>
          <a:p>
            <a:pPr marL="0" indent="0">
              <a:buNone/>
            </a:pPr>
            <a:endParaRPr lang="en-US" dirty="0"/>
          </a:p>
          <a:p>
            <a:pPr marL="0" indent="0">
              <a:buNone/>
            </a:pPr>
            <a:r>
              <a:rPr lang="en-US" dirty="0" smtClean="0"/>
              <a:t>Something of which you may not be aware is that the </a:t>
            </a:r>
            <a:r>
              <a:rPr lang="en-US" smtClean="0"/>
              <a:t>past tense, </a:t>
            </a:r>
            <a:r>
              <a:rPr lang="en-US" dirty="0" smtClean="0"/>
              <a:t>unlike the present, is full of irregularities.  Two of the verbs above are irregular.  The regular </a:t>
            </a:r>
            <a:r>
              <a:rPr lang="en-US" smtClean="0"/>
              <a:t>past tense </a:t>
            </a:r>
            <a:r>
              <a:rPr lang="en-US" dirty="0" smtClean="0"/>
              <a:t>is formed by adding -d or -</a:t>
            </a:r>
            <a:r>
              <a:rPr lang="en-US" dirty="0" err="1" smtClean="0"/>
              <a:t>ed</a:t>
            </a:r>
            <a:r>
              <a:rPr lang="en-US" dirty="0" smtClean="0"/>
              <a:t> to the infinitive:</a:t>
            </a:r>
          </a:p>
          <a:p>
            <a:pPr marL="0" indent="0">
              <a:buNone/>
            </a:pPr>
            <a:endParaRPr lang="en-US" dirty="0"/>
          </a:p>
          <a:p>
            <a:pPr marL="0" indent="0">
              <a:buNone/>
            </a:pPr>
            <a:r>
              <a:rPr lang="en-US" dirty="0" smtClean="0"/>
              <a:t>scream – screamed   laugh – laughed   jump – jumped</a:t>
            </a:r>
          </a:p>
          <a:p>
            <a:pPr marL="0" indent="0">
              <a:buNone/>
            </a:pPr>
            <a:r>
              <a:rPr lang="en-US" dirty="0" smtClean="0"/>
              <a:t>walk – walked            snow – snowed    push – pushed</a:t>
            </a:r>
          </a:p>
          <a:p>
            <a:pPr marL="0" indent="0">
              <a:buNone/>
            </a:pPr>
            <a:endParaRPr lang="en-US" dirty="0"/>
          </a:p>
          <a:p>
            <a:pPr marL="0" indent="0">
              <a:buNone/>
            </a:pPr>
            <a:r>
              <a:rPr lang="en-US" dirty="0" smtClean="0"/>
              <a:t>But think of how often that doesn’t work:</a:t>
            </a:r>
          </a:p>
          <a:p>
            <a:pPr marL="0" indent="0">
              <a:buNone/>
            </a:pPr>
            <a:endParaRPr lang="en-US" dirty="0"/>
          </a:p>
          <a:p>
            <a:pPr marL="0" indent="0">
              <a:buNone/>
            </a:pPr>
            <a:r>
              <a:rPr lang="en-US" dirty="0" smtClean="0"/>
              <a:t>	run – ran (not *</a:t>
            </a:r>
            <a:r>
              <a:rPr lang="en-US" dirty="0" err="1" smtClean="0"/>
              <a:t>runned</a:t>
            </a:r>
            <a:r>
              <a:rPr lang="en-US" dirty="0" smtClean="0"/>
              <a:t>)  fall – fell (not *</a:t>
            </a:r>
            <a:r>
              <a:rPr lang="en-US" dirty="0" err="1" smtClean="0"/>
              <a:t>falled</a:t>
            </a:r>
            <a:r>
              <a:rPr lang="en-US" dirty="0" smtClean="0"/>
              <a:t>)</a:t>
            </a:r>
          </a:p>
          <a:p>
            <a:pPr marL="0" indent="0">
              <a:buNone/>
            </a:pPr>
            <a:r>
              <a:rPr lang="en-US" dirty="0" smtClean="0"/>
              <a:t>	see – saw (not *seed)      eat – ate (not *</a:t>
            </a:r>
            <a:r>
              <a:rPr lang="en-US" dirty="0" err="1" smtClean="0"/>
              <a:t>eated</a:t>
            </a:r>
            <a:r>
              <a:rPr lang="en-US" dirty="0" smtClean="0"/>
              <a:t>) </a:t>
            </a:r>
          </a:p>
          <a:p>
            <a:pPr marL="0" indent="0">
              <a:buNone/>
            </a:pPr>
            <a:endParaRPr lang="en-US" dirty="0"/>
          </a:p>
          <a:p>
            <a:pPr marL="0" indent="0">
              <a:buNone/>
            </a:pPr>
            <a:r>
              <a:rPr lang="en-US" dirty="0" smtClean="0"/>
              <a:t>You hear young children saying things like “I </a:t>
            </a:r>
            <a:r>
              <a:rPr lang="en-US" dirty="0" err="1" smtClean="0"/>
              <a:t>runned</a:t>
            </a:r>
            <a:r>
              <a:rPr lang="en-US" dirty="0" smtClean="0"/>
              <a:t>” or “I </a:t>
            </a:r>
            <a:r>
              <a:rPr lang="en-US" dirty="0" err="1" smtClean="0"/>
              <a:t>falled</a:t>
            </a:r>
            <a:r>
              <a:rPr lang="en-US" dirty="0" smtClean="0"/>
              <a:t>” because they have learned the rule of using –(e)d to make a verb the </a:t>
            </a:r>
            <a:r>
              <a:rPr lang="en-US" smtClean="0"/>
              <a:t>past tense, </a:t>
            </a:r>
            <a:r>
              <a:rPr lang="en-US" dirty="0" smtClean="0"/>
              <a:t>&amp; they apply it to everything, not realizing yet that there are exceptions.</a:t>
            </a:r>
            <a:endParaRPr lang="en-US" dirty="0"/>
          </a:p>
        </p:txBody>
      </p:sp>
    </p:spTree>
    <p:extLst>
      <p:ext uri="{BB962C8B-B14F-4D97-AF65-F5344CB8AC3E}">
        <p14:creationId xmlns:p14="http://schemas.microsoft.com/office/powerpoint/2010/main" val="10876244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229600" cy="1143000"/>
          </a:xfrm>
        </p:spPr>
        <p:txBody>
          <a:bodyPr/>
          <a:lstStyle/>
          <a:p>
            <a:endParaRPr lang="en-US" dirty="0"/>
          </a:p>
        </p:txBody>
      </p:sp>
      <p:sp>
        <p:nvSpPr>
          <p:cNvPr id="3" name="Content Placeholder 2"/>
          <p:cNvSpPr>
            <a:spLocks noGrp="1"/>
          </p:cNvSpPr>
          <p:nvPr>
            <p:ph idx="1"/>
          </p:nvPr>
        </p:nvSpPr>
        <p:spPr>
          <a:xfrm>
            <a:off x="304800" y="152400"/>
            <a:ext cx="8610600" cy="6781800"/>
          </a:xfrm>
        </p:spPr>
        <p:txBody>
          <a:bodyPr>
            <a:normAutofit fontScale="25000" lnSpcReduction="20000"/>
          </a:bodyPr>
          <a:lstStyle/>
          <a:p>
            <a:pPr marL="0" indent="0">
              <a:buNone/>
            </a:pPr>
            <a:r>
              <a:rPr lang="en-US" sz="6400" dirty="0" smtClean="0"/>
              <a:t>infinitive  	</a:t>
            </a:r>
            <a:r>
              <a:rPr lang="en-US" sz="6400" smtClean="0"/>
              <a:t>past tense</a:t>
            </a:r>
            <a:r>
              <a:rPr lang="en-US" sz="6400" dirty="0" smtClean="0"/>
              <a:t>		infinitive	</a:t>
            </a:r>
            <a:r>
              <a:rPr lang="en-US" sz="6400" smtClean="0"/>
              <a:t>past tense</a:t>
            </a:r>
            <a:r>
              <a:rPr lang="en-US" sz="6400" dirty="0" smtClean="0"/>
              <a:t>		infinitive	</a:t>
            </a:r>
            <a:r>
              <a:rPr lang="en-US" sz="6400" smtClean="0"/>
              <a:t>past tense</a:t>
            </a:r>
            <a:endParaRPr lang="en-US" sz="6400" dirty="0" smtClean="0"/>
          </a:p>
          <a:p>
            <a:pPr marL="0" indent="0">
              <a:buNone/>
            </a:pPr>
            <a:endParaRPr lang="en-US" sz="6400" dirty="0"/>
          </a:p>
          <a:p>
            <a:pPr marL="0" indent="0">
              <a:buNone/>
            </a:pPr>
            <a:r>
              <a:rPr lang="en-US" sz="6400" dirty="0" smtClean="0"/>
              <a:t>arise	arose		awake	awoke		be	was, were	</a:t>
            </a:r>
          </a:p>
          <a:p>
            <a:pPr marL="0" indent="0">
              <a:buNone/>
            </a:pPr>
            <a:r>
              <a:rPr lang="en-US" sz="6400" dirty="0" smtClean="0"/>
              <a:t>bear	bore		beat	beat		become	became</a:t>
            </a:r>
            <a:endParaRPr lang="en-US" sz="6400" dirty="0"/>
          </a:p>
          <a:p>
            <a:pPr marL="0" indent="0">
              <a:buNone/>
            </a:pPr>
            <a:r>
              <a:rPr lang="en-US" sz="6400" dirty="0" smtClean="0"/>
              <a:t>begin	began		bend	bent		bet	bet</a:t>
            </a:r>
          </a:p>
          <a:p>
            <a:pPr marL="0" indent="0">
              <a:buNone/>
            </a:pPr>
            <a:r>
              <a:rPr lang="en-US" sz="6400" dirty="0" smtClean="0"/>
              <a:t>bite	bit		bleed	bled		blow	blew</a:t>
            </a:r>
            <a:endParaRPr lang="en-US" sz="6400" dirty="0"/>
          </a:p>
          <a:p>
            <a:pPr marL="0" indent="0">
              <a:buNone/>
            </a:pPr>
            <a:r>
              <a:rPr lang="en-US" sz="6400" dirty="0" smtClean="0"/>
              <a:t>break	broke		bring	brought		build	built	</a:t>
            </a:r>
          </a:p>
          <a:p>
            <a:pPr marL="0" indent="0">
              <a:buNone/>
            </a:pPr>
            <a:r>
              <a:rPr lang="en-US" sz="6400" dirty="0" smtClean="0"/>
              <a:t>burn	burned OR burnt	burst	burst		buy	bought</a:t>
            </a:r>
            <a:endParaRPr lang="en-US" sz="6400" dirty="0"/>
          </a:p>
          <a:p>
            <a:pPr marL="0" indent="0">
              <a:buNone/>
            </a:pPr>
            <a:r>
              <a:rPr lang="en-US" sz="6400" dirty="0" smtClean="0"/>
              <a:t>catch	caught		choose	chose		cling	clung	</a:t>
            </a:r>
          </a:p>
          <a:p>
            <a:pPr marL="0" indent="0">
              <a:buNone/>
            </a:pPr>
            <a:r>
              <a:rPr lang="en-US" sz="6400" dirty="0" smtClean="0"/>
              <a:t>come	came		cost	cost		creep	crept</a:t>
            </a:r>
            <a:endParaRPr lang="en-US" sz="6400" dirty="0"/>
          </a:p>
          <a:p>
            <a:pPr marL="0" indent="0">
              <a:buNone/>
            </a:pPr>
            <a:r>
              <a:rPr lang="en-US" sz="6400" dirty="0" smtClean="0"/>
              <a:t>cut	cut		deal	dealt		dig	dug</a:t>
            </a:r>
          </a:p>
          <a:p>
            <a:pPr marL="0" indent="0">
              <a:buNone/>
            </a:pPr>
            <a:r>
              <a:rPr lang="en-US" sz="6400" dirty="0" smtClean="0"/>
              <a:t>dive	dived OR dove	do	did		draw	drew</a:t>
            </a:r>
          </a:p>
          <a:p>
            <a:pPr marL="0" indent="0">
              <a:buNone/>
            </a:pPr>
            <a:r>
              <a:rPr lang="en-US" sz="6400" dirty="0" smtClean="0"/>
              <a:t>drink	drank		drive	drove		eat	ate	</a:t>
            </a:r>
          </a:p>
          <a:p>
            <a:pPr marL="0" indent="0">
              <a:buNone/>
            </a:pPr>
            <a:r>
              <a:rPr lang="en-US" sz="6400" dirty="0" smtClean="0"/>
              <a:t>fall	fell		feed	fed		feel	felt	</a:t>
            </a:r>
          </a:p>
          <a:p>
            <a:pPr marL="0" indent="0">
              <a:buNone/>
            </a:pPr>
            <a:r>
              <a:rPr lang="en-US" sz="6400" dirty="0" smtClean="0"/>
              <a:t>fight	fought		find	found		fit	fit		</a:t>
            </a:r>
          </a:p>
          <a:p>
            <a:pPr marL="0" indent="0">
              <a:buNone/>
            </a:pPr>
            <a:r>
              <a:rPr lang="en-US" sz="6400" dirty="0" smtClean="0"/>
              <a:t>flee	fled		fling	flung		fly	flew		</a:t>
            </a:r>
          </a:p>
          <a:p>
            <a:pPr marL="0" indent="0">
              <a:buNone/>
            </a:pPr>
            <a:r>
              <a:rPr lang="en-US" sz="6400" dirty="0" smtClean="0"/>
              <a:t>forbid	forbade		forget	forgot		forgive	forgave		</a:t>
            </a:r>
          </a:p>
          <a:p>
            <a:pPr marL="0" indent="0">
              <a:buNone/>
            </a:pPr>
            <a:r>
              <a:rPr lang="en-US" sz="6400" dirty="0" smtClean="0"/>
              <a:t>forgo	forwent		freeze	froze		get	got	</a:t>
            </a:r>
          </a:p>
          <a:p>
            <a:pPr marL="0" indent="0">
              <a:buNone/>
            </a:pPr>
            <a:r>
              <a:rPr lang="en-US" sz="6400" dirty="0" smtClean="0"/>
              <a:t>give	gave		go	went		grind	ground</a:t>
            </a:r>
          </a:p>
          <a:p>
            <a:pPr marL="0" indent="0">
              <a:buNone/>
            </a:pPr>
            <a:r>
              <a:rPr lang="en-US" sz="6400" dirty="0" smtClean="0"/>
              <a:t>grow	grew		have	had		hear	heard</a:t>
            </a:r>
          </a:p>
          <a:p>
            <a:pPr marL="0" indent="0">
              <a:buNone/>
            </a:pPr>
            <a:r>
              <a:rPr lang="en-US" sz="6400" dirty="0" smtClean="0"/>
              <a:t>hide	hid		hit	hit		hold	held		</a:t>
            </a:r>
          </a:p>
          <a:p>
            <a:pPr marL="0" indent="0">
              <a:buNone/>
            </a:pPr>
            <a:r>
              <a:rPr lang="en-US" sz="6400" dirty="0" smtClean="0"/>
              <a:t>hurt	hurt		keep	kept		kneel	knelt</a:t>
            </a:r>
          </a:p>
          <a:p>
            <a:pPr marL="0" indent="0">
              <a:buNone/>
            </a:pPr>
            <a:r>
              <a:rPr lang="en-US" sz="6400" dirty="0" smtClean="0"/>
              <a:t>knit	knit		know	knew		lay	laid		</a:t>
            </a:r>
          </a:p>
          <a:p>
            <a:pPr marL="0" indent="0">
              <a:buNone/>
            </a:pPr>
            <a:r>
              <a:rPr lang="en-US" sz="6400" dirty="0" smtClean="0"/>
              <a:t>lead	led		leap	leapt OR leaped	leave	left		</a:t>
            </a:r>
          </a:p>
          <a:p>
            <a:pPr marL="0" indent="0">
              <a:buNone/>
            </a:pPr>
            <a:r>
              <a:rPr lang="en-US" sz="6400" dirty="0" smtClean="0"/>
              <a:t>lend	lent		let	let		lie (down)	lay	</a:t>
            </a:r>
          </a:p>
          <a:p>
            <a:pPr marL="0" indent="0">
              <a:buNone/>
            </a:pPr>
            <a:r>
              <a:rPr lang="en-US" sz="6400" dirty="0" smtClean="0"/>
              <a:t>light	lit OR lighted	lose	lost		make	made		</a:t>
            </a:r>
          </a:p>
          <a:p>
            <a:pPr marL="0" indent="0">
              <a:buNone/>
            </a:pPr>
            <a:r>
              <a:rPr lang="en-US" sz="6400" dirty="0" smtClean="0"/>
              <a:t>mean	meant		meet	met</a:t>
            </a:r>
          </a:p>
        </p:txBody>
      </p:sp>
    </p:spTree>
    <p:extLst>
      <p:ext uri="{BB962C8B-B14F-4D97-AF65-F5344CB8AC3E}">
        <p14:creationId xmlns:p14="http://schemas.microsoft.com/office/powerpoint/2010/main" val="12971539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8229600" cy="1143000"/>
          </a:xfrm>
        </p:spPr>
        <p:txBody>
          <a:bodyPr/>
          <a:lstStyle/>
          <a:p>
            <a:endParaRPr lang="en-US" dirty="0"/>
          </a:p>
        </p:txBody>
      </p:sp>
      <p:sp>
        <p:nvSpPr>
          <p:cNvPr id="3" name="Content Placeholder 2"/>
          <p:cNvSpPr>
            <a:spLocks noGrp="1"/>
          </p:cNvSpPr>
          <p:nvPr>
            <p:ph idx="1"/>
          </p:nvPr>
        </p:nvSpPr>
        <p:spPr>
          <a:xfrm>
            <a:off x="457200" y="152400"/>
            <a:ext cx="8686800" cy="6705600"/>
          </a:xfrm>
        </p:spPr>
        <p:txBody>
          <a:bodyPr>
            <a:noAutofit/>
          </a:bodyPr>
          <a:lstStyle/>
          <a:p>
            <a:pPr marL="0" indent="0">
              <a:buNone/>
            </a:pPr>
            <a:r>
              <a:rPr lang="en-US" sz="1600" dirty="0" smtClean="0"/>
              <a:t>infinitive   	past tense		infinitive	past tense		infinitive	past tense</a:t>
            </a:r>
          </a:p>
          <a:p>
            <a:pPr marL="0" indent="0">
              <a:buNone/>
            </a:pPr>
            <a:endParaRPr lang="en-US" sz="700" dirty="0"/>
          </a:p>
          <a:p>
            <a:pPr marL="0" indent="0">
              <a:buNone/>
            </a:pPr>
            <a:r>
              <a:rPr lang="en-US" sz="1600" dirty="0" smtClean="0"/>
              <a:t>pay	paid		put	put		quit	quit	</a:t>
            </a:r>
          </a:p>
          <a:p>
            <a:pPr marL="0" indent="0">
              <a:buNone/>
            </a:pPr>
            <a:r>
              <a:rPr lang="en-US" sz="1600" dirty="0" smtClean="0"/>
              <a:t>read	read		ride	rode		ring	rang	</a:t>
            </a:r>
          </a:p>
          <a:p>
            <a:pPr marL="0" indent="0">
              <a:buNone/>
            </a:pPr>
            <a:r>
              <a:rPr lang="en-US" sz="1600" dirty="0" smtClean="0"/>
              <a:t>rise	rose		run	ran		say	said</a:t>
            </a:r>
            <a:endParaRPr lang="en-US" sz="1600" dirty="0"/>
          </a:p>
          <a:p>
            <a:pPr marL="0" indent="0">
              <a:buNone/>
            </a:pPr>
            <a:r>
              <a:rPr lang="en-US" sz="1600" dirty="0" smtClean="0"/>
              <a:t>see	saw		seek	sought		sell	sold	</a:t>
            </a:r>
          </a:p>
          <a:p>
            <a:pPr marL="0" indent="0">
              <a:buNone/>
            </a:pPr>
            <a:r>
              <a:rPr lang="en-US" sz="1600" dirty="0" smtClean="0"/>
              <a:t>send	sent		set	set		shake	shook</a:t>
            </a:r>
            <a:endParaRPr lang="en-US" sz="1600" dirty="0"/>
          </a:p>
          <a:p>
            <a:pPr marL="0" indent="0">
              <a:buNone/>
            </a:pPr>
            <a:r>
              <a:rPr lang="en-US" sz="1600" dirty="0" smtClean="0"/>
              <a:t>shear	shore		shine	shined OR shone	shoot	shot</a:t>
            </a:r>
            <a:endParaRPr lang="en-US" sz="1600" dirty="0"/>
          </a:p>
          <a:p>
            <a:pPr marL="0" indent="0">
              <a:buNone/>
            </a:pPr>
            <a:r>
              <a:rPr lang="en-US" sz="1600" dirty="0" smtClean="0"/>
              <a:t>shrink	shrank		shut	shut		sing	sang</a:t>
            </a:r>
            <a:endParaRPr lang="en-US" sz="1600" dirty="0"/>
          </a:p>
          <a:p>
            <a:pPr marL="0" indent="0">
              <a:buNone/>
            </a:pPr>
            <a:r>
              <a:rPr lang="en-US" sz="1600" dirty="0" smtClean="0"/>
              <a:t>sink	stank		sit	sat		slay	slew</a:t>
            </a:r>
            <a:endParaRPr lang="en-US" sz="1600" dirty="0"/>
          </a:p>
          <a:p>
            <a:pPr marL="0" indent="0">
              <a:buNone/>
            </a:pPr>
            <a:r>
              <a:rPr lang="en-US" sz="1600" dirty="0" smtClean="0"/>
              <a:t>sleep	slept		slide	slid		speak	spoke</a:t>
            </a:r>
            <a:endParaRPr lang="en-US" sz="1600" dirty="0"/>
          </a:p>
          <a:p>
            <a:pPr marL="0" indent="0">
              <a:buNone/>
            </a:pPr>
            <a:r>
              <a:rPr lang="en-US" sz="1600" dirty="0" smtClean="0"/>
              <a:t>speed	sped		spend	spent		spin	spun	</a:t>
            </a:r>
          </a:p>
          <a:p>
            <a:pPr marL="0" indent="0">
              <a:buNone/>
            </a:pPr>
            <a:r>
              <a:rPr lang="en-US" sz="1600" dirty="0" smtClean="0"/>
              <a:t>spit	spit		split	split		spread	spread	</a:t>
            </a:r>
          </a:p>
          <a:p>
            <a:pPr marL="0" indent="0">
              <a:buNone/>
            </a:pPr>
            <a:r>
              <a:rPr lang="en-US" sz="1600" dirty="0" smtClean="0"/>
              <a:t>spring	sprang		stand	stood		steal	stole</a:t>
            </a:r>
            <a:endParaRPr lang="en-US" sz="1600" dirty="0"/>
          </a:p>
          <a:p>
            <a:pPr marL="0" indent="0">
              <a:buNone/>
            </a:pPr>
            <a:r>
              <a:rPr lang="en-US" sz="1600" dirty="0" smtClean="0"/>
              <a:t>stick	stuck		sting	stung		stink	stank</a:t>
            </a:r>
            <a:endParaRPr lang="en-US" sz="1600" dirty="0"/>
          </a:p>
          <a:p>
            <a:pPr marL="0" indent="0">
              <a:buNone/>
            </a:pPr>
            <a:r>
              <a:rPr lang="en-US" sz="1600" dirty="0" smtClean="0"/>
              <a:t>strike	struck		strive	strove		swear	swore</a:t>
            </a:r>
            <a:endParaRPr lang="en-US" sz="1600" dirty="0"/>
          </a:p>
          <a:p>
            <a:pPr marL="0" indent="0">
              <a:buNone/>
            </a:pPr>
            <a:r>
              <a:rPr lang="en-US" sz="1600" dirty="0" smtClean="0"/>
              <a:t>sweep	swept		swim	swam		swing	swung</a:t>
            </a:r>
            <a:endParaRPr lang="en-US" sz="1600" dirty="0"/>
          </a:p>
          <a:p>
            <a:pPr marL="0" indent="0">
              <a:buNone/>
            </a:pPr>
            <a:r>
              <a:rPr lang="en-US" sz="1600" dirty="0" smtClean="0"/>
              <a:t>take	took		teach	taught		tear	tore</a:t>
            </a:r>
            <a:endParaRPr lang="en-US" sz="1600" dirty="0"/>
          </a:p>
          <a:p>
            <a:pPr marL="0" indent="0">
              <a:buNone/>
            </a:pPr>
            <a:r>
              <a:rPr lang="en-US" sz="1600" dirty="0" smtClean="0"/>
              <a:t>tell	told		think	thought		throw	threw</a:t>
            </a:r>
            <a:endParaRPr lang="en-US" sz="1600" dirty="0"/>
          </a:p>
          <a:p>
            <a:pPr marL="0" indent="0">
              <a:buNone/>
            </a:pPr>
            <a:r>
              <a:rPr lang="en-US" sz="1600" dirty="0" smtClean="0"/>
              <a:t>undergo	underwent		understand understood	upset	upset</a:t>
            </a:r>
            <a:endParaRPr lang="en-US" sz="1600" dirty="0"/>
          </a:p>
          <a:p>
            <a:pPr marL="0" indent="0">
              <a:buNone/>
            </a:pPr>
            <a:r>
              <a:rPr lang="en-US" sz="1600" dirty="0" smtClean="0"/>
              <a:t>wake	woke		wear	wore		weave	wove</a:t>
            </a:r>
            <a:endParaRPr lang="en-US" sz="1600" dirty="0"/>
          </a:p>
          <a:p>
            <a:pPr marL="0" indent="0">
              <a:buNone/>
            </a:pPr>
            <a:r>
              <a:rPr lang="en-US" sz="1600" dirty="0" smtClean="0"/>
              <a:t>weep	wept		win	won		wind	wound</a:t>
            </a:r>
            <a:endParaRPr lang="en-US" sz="1600" dirty="0"/>
          </a:p>
          <a:p>
            <a:pPr marL="0" indent="0">
              <a:buNone/>
            </a:pPr>
            <a:r>
              <a:rPr lang="en-US" sz="1600" dirty="0" smtClean="0"/>
              <a:t>withdraw withdrew		wring	wrung		write	wrote</a:t>
            </a:r>
            <a:endParaRPr lang="en-US" sz="1600" dirty="0"/>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24145865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4260</TotalTime>
  <Words>2094</Words>
  <Application>Microsoft Office PowerPoint</Application>
  <PresentationFormat>On-screen Show (4:3)</PresentationFormat>
  <Paragraphs>335</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Verb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Gordon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 Usage</dc:title>
  <dc:creator>Karen Guffey</dc:creator>
  <cp:lastModifiedBy>gordon</cp:lastModifiedBy>
  <cp:revision>47</cp:revision>
  <dcterms:created xsi:type="dcterms:W3CDTF">2014-07-03T23:17:06Z</dcterms:created>
  <dcterms:modified xsi:type="dcterms:W3CDTF">2016-04-13T16:17:25Z</dcterms:modified>
</cp:coreProperties>
</file>